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78" r:id="rId4"/>
    <p:sldId id="275" r:id="rId5"/>
    <p:sldId id="279" r:id="rId6"/>
    <p:sldId id="280" r:id="rId7"/>
    <p:sldId id="281" r:id="rId8"/>
    <p:sldId id="282" r:id="rId9"/>
    <p:sldId id="274" r:id="rId10"/>
    <p:sldId id="259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B52"/>
    <a:srgbClr val="D7D7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30" autoAdjust="0"/>
    <p:restoredTop sz="94660"/>
  </p:normalViewPr>
  <p:slideViewPr>
    <p:cSldViewPr>
      <p:cViewPr varScale="1">
        <p:scale>
          <a:sx n="109" d="100"/>
          <a:sy n="109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EC829-0849-AF45-AD09-48890DF25D61}" type="datetimeFigureOut">
              <a:rPr lang="en-BY" smtClean="0"/>
              <a:t>11.10.23</a:t>
            </a:fld>
            <a:endParaRPr lang="en-B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7DD59E-BC0A-AA40-88DC-0F74660E264D}" type="slidenum">
              <a:rPr lang="en-BY" smtClean="0"/>
              <a:t>‹#›</a:t>
            </a:fld>
            <a:endParaRPr lang="en-BY"/>
          </a:p>
        </p:txBody>
      </p:sp>
    </p:spTree>
    <p:extLst>
      <p:ext uri="{BB962C8B-B14F-4D97-AF65-F5344CB8AC3E}">
        <p14:creationId xmlns:p14="http://schemas.microsoft.com/office/powerpoint/2010/main" val="141138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29FC4-113A-4F52-964A-B0FCDC513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510F087-D5EF-4BAF-A9BC-A533BFE27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075B40-1580-46AE-8B52-03FCC592F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561159-8E6A-49CD-88EA-ADE567FB0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E768B6-B4D4-4D05-9647-1EFD5DAEE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87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1305C4-9222-4B89-90D1-42C1D7F9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30CDAB-447E-4F7E-B644-4DEAE8405E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1DC4876-DC13-4D0A-B475-3C8F165A4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DFBC3BA-A162-4772-8002-882DE46F2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7211457-E8E6-4D3D-B741-6A4384D97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F32CF4-2F0B-4294-9FD9-031C318F6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9239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69F0FF-6BB8-40AE-A743-B80F333F3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4A39E51-F741-422B-8304-98C11F406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CDC2EFB-9ABF-4F79-89F7-EBD729DE0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563E081-A5CF-496C-A4F1-EAC2BE4047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5E3F270-6F0E-4D0F-972E-594075DC0F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C06222C-3407-4696-B6ED-239742DA8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8A43130-33CC-406B-BA77-69427520F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EEE362D-1469-4D43-A214-5D7C59C13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3982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63E939-2A62-4F1F-BC30-BA7EB933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F29FBF9-8DC1-4D31-AE5C-C5D57F7FC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DDCDF1F-A307-4A7D-9086-4B8D597DC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E3B9F58-B9D2-4BC0-AA97-F79EA30F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1374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CBD78B4-CBD5-4B9C-9A83-9694EE2F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B31544B-9E86-40AE-9C19-B296A066E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6C4CB79-8306-40FB-A1EA-690991B6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28795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67D84D-F2A3-4C73-94CD-CE88C0095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33B9B7-8F63-4182-9B8B-B60A2A313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E4D5058-FDEE-4D97-A581-F1D92254E3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4F9596D-B68E-4A37-8B3F-62926A211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6C94D8-A5AF-47F9-A394-2D3EE6537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D231BC-5FF7-46CF-8C2D-59D28C1B4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65065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563BAF-5E7D-49BC-84BF-CE9FF52A0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1185D7D-48D7-4E77-9D45-814AB984D3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8C60F91-3750-4CB2-8225-A70600581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0AD629B-59CE-4BE7-A560-1E4F9656E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AE882F0-A152-4CF6-A3F2-84DD82000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1A659C-809B-4B94-9A65-A23B4B77D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8010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EB5E43-0C07-4AE2-9FB2-C6F58BB62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BC0B98E-5688-4FA4-89C0-9596782BF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31A1AA-1A08-4E9C-BB50-EE3C87C15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1B970C0-D747-4091-98BD-0D471D6B5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347AEE-F09C-44A7-B2EB-E514EFBAF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32839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65FDA6D-DDA5-4745-A415-606736F44F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4383B58-EBCB-4047-A077-B5D1D65CB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83017C-F4C1-4F5A-BE18-66000B8B2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0E1B77-0A2E-49A3-A752-02D6D02F9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B724BC-A40E-4168-8774-51D6439FA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5542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6202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11ABB4-84E6-4957-916D-CC332F6B4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C7823A-AB17-46E4-B7FA-475AC7D0D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6528C9-5884-4B4D-B36C-1A614FA16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00526-881B-4EFB-A2B1-E2EC6E673644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3A9552C-5650-405C-942C-79F245E32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EA733B-55B7-42F8-B642-7A4DC9DAF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403C-4EB7-40BC-9395-955F62C492F5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40E1113-501F-42FF-A817-B71D295CCD2C}"/>
              </a:ext>
            </a:extLst>
          </p:cNvPr>
          <p:cNvSpPr/>
          <p:nvPr userDrawn="1"/>
        </p:nvSpPr>
        <p:spPr>
          <a:xfrm>
            <a:off x="0" y="0"/>
            <a:ext cx="12192000" cy="9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939F007F-2479-4E1B-962F-B6FEF354E7FF}"/>
              </a:ext>
            </a:extLst>
          </p:cNvPr>
          <p:cNvSpPr/>
          <p:nvPr userDrawn="1"/>
        </p:nvSpPr>
        <p:spPr>
          <a:xfrm>
            <a:off x="0" y="6759000"/>
            <a:ext cx="12192000" cy="9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4FBB389D-F645-4EF0-A313-F1760EDDD65D}"/>
              </a:ext>
            </a:extLst>
          </p:cNvPr>
          <p:cNvGrpSpPr/>
          <p:nvPr userDrawn="1"/>
        </p:nvGrpSpPr>
        <p:grpSpPr>
          <a:xfrm>
            <a:off x="9347250" y="37980"/>
            <a:ext cx="2844750" cy="286020"/>
            <a:chOff x="9347250" y="37980"/>
            <a:chExt cx="2844750" cy="286020"/>
          </a:xfrm>
          <a:solidFill>
            <a:schemeClr val="accent2"/>
          </a:solidFill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E8DDD8ED-37DB-433B-9BE3-ED56AB186990}"/>
                </a:ext>
              </a:extLst>
            </p:cNvPr>
            <p:cNvSpPr/>
            <p:nvPr userDrawn="1"/>
          </p:nvSpPr>
          <p:spPr>
            <a:xfrm>
              <a:off x="9651000" y="495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2"/>
                </a:solidFill>
              </a:endParaRPr>
            </a:p>
          </p:txBody>
        </p:sp>
        <p:sp>
          <p:nvSpPr>
            <p:cNvPr id="13" name="Блок-схема: объединение 12">
              <a:extLst>
                <a:ext uri="{FF2B5EF4-FFF2-40B4-BE49-F238E27FC236}">
                  <a16:creationId xmlns:a16="http://schemas.microsoft.com/office/drawing/2014/main" id="{8A9AC1B6-7038-462A-A7C2-D0F29619BF17}"/>
                </a:ext>
              </a:extLst>
            </p:cNvPr>
            <p:cNvSpPr/>
            <p:nvPr userDrawn="1"/>
          </p:nvSpPr>
          <p:spPr>
            <a:xfrm>
              <a:off x="9347250" y="3798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2"/>
                </a:solidFill>
              </a:endParaRPr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E463789D-0C7C-454D-BFD9-1DE51E4C5BFC}"/>
              </a:ext>
            </a:extLst>
          </p:cNvPr>
          <p:cNvGrpSpPr/>
          <p:nvPr userDrawn="1"/>
        </p:nvGrpSpPr>
        <p:grpSpPr>
          <a:xfrm>
            <a:off x="-35250" y="6583500"/>
            <a:ext cx="2844750" cy="274500"/>
            <a:chOff x="-35250" y="6583500"/>
            <a:chExt cx="2844750" cy="274500"/>
          </a:xfrm>
          <a:solidFill>
            <a:schemeClr val="accent2"/>
          </a:solidFill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84D431FD-AB15-4701-9AC6-CDB8CE4C764C}"/>
                </a:ext>
              </a:extLst>
            </p:cNvPr>
            <p:cNvSpPr/>
            <p:nvPr userDrawn="1"/>
          </p:nvSpPr>
          <p:spPr>
            <a:xfrm>
              <a:off x="-35250" y="65835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6" name="Блок-схема: объединение 15">
              <a:extLst>
                <a:ext uri="{FF2B5EF4-FFF2-40B4-BE49-F238E27FC236}">
                  <a16:creationId xmlns:a16="http://schemas.microsoft.com/office/drawing/2014/main" id="{E7D3F83A-004E-403A-8F03-CC8948CF9F67}"/>
                </a:ext>
              </a:extLst>
            </p:cNvPr>
            <p:cNvSpPr/>
            <p:nvPr userDrawn="1"/>
          </p:nvSpPr>
          <p:spPr>
            <a:xfrm rot="10800000">
              <a:off x="2202000" y="658350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458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4B881EB-1784-473B-8081-FDC8508B7613}"/>
              </a:ext>
            </a:extLst>
          </p:cNvPr>
          <p:cNvSpPr/>
          <p:nvPr userDrawn="1"/>
        </p:nvSpPr>
        <p:spPr>
          <a:xfrm>
            <a:off x="0" y="0"/>
            <a:ext cx="12192000" cy="9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119E31C-4778-49B4-88E9-494EF71DCCA4}"/>
              </a:ext>
            </a:extLst>
          </p:cNvPr>
          <p:cNvSpPr/>
          <p:nvPr userDrawn="1"/>
        </p:nvSpPr>
        <p:spPr>
          <a:xfrm>
            <a:off x="0" y="6759000"/>
            <a:ext cx="12192000" cy="9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AB8690DA-5449-464D-80A9-DCC9C148D31F}"/>
              </a:ext>
            </a:extLst>
          </p:cNvPr>
          <p:cNvGrpSpPr/>
          <p:nvPr userDrawn="1"/>
        </p:nvGrpSpPr>
        <p:grpSpPr>
          <a:xfrm>
            <a:off x="9347250" y="37980"/>
            <a:ext cx="2844750" cy="286020"/>
            <a:chOff x="9347250" y="37980"/>
            <a:chExt cx="2844750" cy="286020"/>
          </a:xfrm>
          <a:solidFill>
            <a:schemeClr val="accent2"/>
          </a:solidFill>
        </p:grpSpPr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315118C4-713A-4AB9-B08B-BD62864C2E6A}"/>
                </a:ext>
              </a:extLst>
            </p:cNvPr>
            <p:cNvSpPr/>
            <p:nvPr userDrawn="1"/>
          </p:nvSpPr>
          <p:spPr>
            <a:xfrm>
              <a:off x="9651000" y="495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3" name="Блок-схема: объединение 12">
              <a:extLst>
                <a:ext uri="{FF2B5EF4-FFF2-40B4-BE49-F238E27FC236}">
                  <a16:creationId xmlns:a16="http://schemas.microsoft.com/office/drawing/2014/main" id="{A0898C5B-FFF0-4624-824E-84E4C17CBB18}"/>
                </a:ext>
              </a:extLst>
            </p:cNvPr>
            <p:cNvSpPr/>
            <p:nvPr userDrawn="1"/>
          </p:nvSpPr>
          <p:spPr>
            <a:xfrm>
              <a:off x="9347250" y="3798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1"/>
                </a:solidFill>
              </a:endParaRPr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7BCAD506-BA00-4E33-B68C-E5911E34BEAB}"/>
              </a:ext>
            </a:extLst>
          </p:cNvPr>
          <p:cNvGrpSpPr/>
          <p:nvPr userDrawn="1"/>
        </p:nvGrpSpPr>
        <p:grpSpPr>
          <a:xfrm>
            <a:off x="-35250" y="6583500"/>
            <a:ext cx="2844750" cy="274500"/>
            <a:chOff x="-35250" y="6583500"/>
            <a:chExt cx="2844750" cy="274500"/>
          </a:xfrm>
          <a:solidFill>
            <a:schemeClr val="accent2"/>
          </a:solidFill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501341E1-EFB0-48B5-8780-45599BABAF41}"/>
                </a:ext>
              </a:extLst>
            </p:cNvPr>
            <p:cNvSpPr/>
            <p:nvPr userDrawn="1"/>
          </p:nvSpPr>
          <p:spPr>
            <a:xfrm>
              <a:off x="-35250" y="65835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6" name="Блок-схема: объединение 15">
              <a:extLst>
                <a:ext uri="{FF2B5EF4-FFF2-40B4-BE49-F238E27FC236}">
                  <a16:creationId xmlns:a16="http://schemas.microsoft.com/office/drawing/2014/main" id="{DE8C835F-D205-4D6A-8A82-F0DFE38F02AB}"/>
                </a:ext>
              </a:extLst>
            </p:cNvPr>
            <p:cNvSpPr/>
            <p:nvPr userDrawn="1"/>
          </p:nvSpPr>
          <p:spPr>
            <a:xfrm rot="10800000">
              <a:off x="2202000" y="658350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4338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721462-A9E1-4536-9F2D-B2F8F2185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8" y="365125"/>
            <a:ext cx="5257801" cy="1325563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18D8509-D379-49B3-A4FE-EDBEE0641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0FB3E60-2F82-4C12-95B3-7ACC1B0E5862}" type="datetimeFigureOut">
              <a:rPr lang="ru-RU" smtClean="0"/>
              <a:pPr/>
              <a:t>11.10.2023</a:t>
            </a:fld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D1B458C-BFE5-4FED-890B-A3C81CBD9E00}"/>
              </a:ext>
            </a:extLst>
          </p:cNvPr>
          <p:cNvSpPr/>
          <p:nvPr userDrawn="1"/>
        </p:nvSpPr>
        <p:spPr>
          <a:xfrm>
            <a:off x="0" y="0"/>
            <a:ext cx="12192000" cy="9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74EC097-BE1E-47C5-A4A4-558BFD9F9C06}"/>
              </a:ext>
            </a:extLst>
          </p:cNvPr>
          <p:cNvSpPr/>
          <p:nvPr userDrawn="1"/>
        </p:nvSpPr>
        <p:spPr>
          <a:xfrm>
            <a:off x="12450" y="6772425"/>
            <a:ext cx="12192000" cy="9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/>
              </a:solidFill>
            </a:endParaRP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17DD4B55-CA6E-4B68-97C9-646C6EC1FB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850" y="-575"/>
            <a:ext cx="5186362" cy="6858575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ECD6CA42-8F84-4EF7-AC44-C6D7CA7B5256}"/>
              </a:ext>
            </a:extLst>
          </p:cNvPr>
          <p:cNvGrpSpPr/>
          <p:nvPr userDrawn="1"/>
        </p:nvGrpSpPr>
        <p:grpSpPr>
          <a:xfrm>
            <a:off x="5207212" y="36075"/>
            <a:ext cx="2844750" cy="274500"/>
            <a:chOff x="5228062" y="49500"/>
            <a:chExt cx="2844750" cy="274500"/>
          </a:xfrm>
          <a:solidFill>
            <a:schemeClr val="accent2"/>
          </a:solidFill>
        </p:grpSpPr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EF73193D-4957-4A8F-A457-261D1530DEC3}"/>
                </a:ext>
              </a:extLst>
            </p:cNvPr>
            <p:cNvSpPr/>
            <p:nvPr userDrawn="1"/>
          </p:nvSpPr>
          <p:spPr>
            <a:xfrm>
              <a:off x="5228062" y="495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1" name="Блок-схема: объединение 10">
              <a:extLst>
                <a:ext uri="{FF2B5EF4-FFF2-40B4-BE49-F238E27FC236}">
                  <a16:creationId xmlns:a16="http://schemas.microsoft.com/office/drawing/2014/main" id="{9CA2CB59-7E2E-4FE6-B4DA-BC82267C4973}"/>
                </a:ext>
              </a:extLst>
            </p:cNvPr>
            <p:cNvSpPr/>
            <p:nvPr userDrawn="1"/>
          </p:nvSpPr>
          <p:spPr>
            <a:xfrm>
              <a:off x="7465312" y="4950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1"/>
                </a:solidFill>
              </a:endParaRP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F77822EB-8A6C-4A70-8594-303E6651250C}"/>
              </a:ext>
            </a:extLst>
          </p:cNvPr>
          <p:cNvGrpSpPr/>
          <p:nvPr userDrawn="1"/>
        </p:nvGrpSpPr>
        <p:grpSpPr>
          <a:xfrm>
            <a:off x="9382650" y="6596925"/>
            <a:ext cx="2844750" cy="274500"/>
            <a:chOff x="9347250" y="6571200"/>
            <a:chExt cx="2844750" cy="274500"/>
          </a:xfrm>
          <a:solidFill>
            <a:schemeClr val="accent2"/>
          </a:solidFill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1DA2A97F-749F-48D2-AE48-5762F540EF28}"/>
                </a:ext>
              </a:extLst>
            </p:cNvPr>
            <p:cNvSpPr/>
            <p:nvPr userDrawn="1"/>
          </p:nvSpPr>
          <p:spPr>
            <a:xfrm>
              <a:off x="9651000" y="6571200"/>
              <a:ext cx="2541000" cy="274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4" name="Блок-схема: объединение 13">
              <a:extLst>
                <a:ext uri="{FF2B5EF4-FFF2-40B4-BE49-F238E27FC236}">
                  <a16:creationId xmlns:a16="http://schemas.microsoft.com/office/drawing/2014/main" id="{3E93E1D6-3B3B-47F6-966E-B20E50008B90}"/>
                </a:ext>
              </a:extLst>
            </p:cNvPr>
            <p:cNvSpPr/>
            <p:nvPr userDrawn="1"/>
          </p:nvSpPr>
          <p:spPr>
            <a:xfrm rot="10800000">
              <a:off x="9347250" y="6571200"/>
              <a:ext cx="607500" cy="274500"/>
            </a:xfrm>
            <a:prstGeom prst="flowChartMerg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accent1"/>
                </a:solidFill>
              </a:endParaRPr>
            </a:p>
          </p:txBody>
        </p:sp>
      </p:grpSp>
      <p:sp>
        <p:nvSpPr>
          <p:cNvPr id="16" name="Текст 18">
            <a:extLst>
              <a:ext uri="{FF2B5EF4-FFF2-40B4-BE49-F238E27FC236}">
                <a16:creationId xmlns:a16="http://schemas.microsoft.com/office/drawing/2014/main" id="{57C0137E-3F0D-4D70-B2CA-0E5AD27AD1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0" y="2033588"/>
            <a:ext cx="5186363" cy="4049712"/>
          </a:xfrm>
        </p:spPr>
        <p:txBody>
          <a:bodyPr/>
          <a:lstStyle>
            <a:lvl1pPr>
              <a:defRPr b="0">
                <a:solidFill>
                  <a:schemeClr val="accent2"/>
                </a:solidFill>
              </a:defRPr>
            </a:lvl1pPr>
            <a:lvl2pPr>
              <a:defRPr b="0">
                <a:solidFill>
                  <a:schemeClr val="accent2"/>
                </a:solidFill>
              </a:defRPr>
            </a:lvl2pPr>
            <a:lvl3pPr>
              <a:defRPr b="0">
                <a:solidFill>
                  <a:schemeClr val="accent2"/>
                </a:solidFill>
              </a:defRPr>
            </a:lvl3pPr>
            <a:lvl4pPr>
              <a:defRPr b="0">
                <a:solidFill>
                  <a:schemeClr val="accent2"/>
                </a:solidFill>
              </a:defRPr>
            </a:lvl4pPr>
            <a:lvl5pPr>
              <a:defRPr b="0">
                <a:solidFill>
                  <a:schemeClr val="accent2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04607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04756F5F-238C-4EA5-953D-83BC7A40E2A5}"/>
              </a:ext>
            </a:extLst>
          </p:cNvPr>
          <p:cNvSpPr/>
          <p:nvPr userDrawn="1"/>
        </p:nvSpPr>
        <p:spPr>
          <a:xfrm>
            <a:off x="0" y="1674000"/>
            <a:ext cx="12192000" cy="135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4A24F890-6633-4AD3-9C24-3D0B92AF4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2BC0BA3-1E1F-4BDD-8E19-DB8F68551C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3294063"/>
            <a:ext cx="10515600" cy="2970212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560B685-5836-4067-85B7-2D3D4F5E09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1989138"/>
            <a:ext cx="10515600" cy="809625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07723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A75B666-56EB-4BC3-A2DA-3F26BD5CBF9B}"/>
              </a:ext>
            </a:extLst>
          </p:cNvPr>
          <p:cNvSpPr/>
          <p:nvPr userDrawn="1"/>
        </p:nvSpPr>
        <p:spPr>
          <a:xfrm>
            <a:off x="8031000" y="447747"/>
            <a:ext cx="3735000" cy="596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Рисунок 7">
            <a:extLst>
              <a:ext uri="{FF2B5EF4-FFF2-40B4-BE49-F238E27FC236}">
                <a16:creationId xmlns:a16="http://schemas.microsoft.com/office/drawing/2014/main" id="{848B91CB-D8C9-4DA9-8CED-26CE57EE34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98502" y="3654002"/>
            <a:ext cx="6525000" cy="2609998"/>
          </a:xfrm>
        </p:spPr>
        <p:txBody>
          <a:bodyPr/>
          <a:lstStyle/>
          <a:p>
            <a:endParaRPr lang="ru-RU"/>
          </a:p>
        </p:txBody>
      </p:sp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7B65CF81-B173-4646-A374-B2745ECC3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501" y="594001"/>
            <a:ext cx="6525000" cy="855000"/>
          </a:xfrm>
        </p:spPr>
        <p:txBody>
          <a:bodyPr>
            <a:normAutofit/>
          </a:bodyPr>
          <a:lstStyle>
            <a:lvl1pPr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1819EB9-C582-4395-9B13-E428103A36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01" y="1764001"/>
            <a:ext cx="6525000" cy="1685564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26053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25A4E8-4491-4B8E-8D46-FF66BEA6C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13CA45-84EF-4365-A83D-693B46FB0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ABCA0D-97A4-4A8D-A228-B176B2919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91FA1D-E700-4D19-8AE0-0132EC2A0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D4A97C-AF01-4C13-9ECA-9C6A0DF12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595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B844A-5F06-438E-8D5B-EEBE30AF1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70AA84-1516-4BB4-BB32-CFEEC7EC05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39FFDD-06F0-4DB8-9B8B-4832B4DE1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5DAC9F-0BE9-4A2E-8BC2-5BAFA3F77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621F7C-1841-4558-93E8-402A42ADC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316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hyperlink" Target="https://presentation-creation.ru/" TargetMode="Externa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53C381-1854-4C97-8542-EBCF540BB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B0A123-FF8A-4CE7-837D-F06E3FC60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9330587-C329-41B4-82ED-12FC669344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AF96C-8259-4C6E-9537-7A3459B8F19D}" type="datetimeFigureOut">
              <a:rPr lang="ru-RU" smtClean="0"/>
              <a:t>11.10.2023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A18EC2-2045-4FC0-B95D-518BE3AA4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5BB3D3-4A0A-41F5-85BE-8743F189CF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6F7DA-FEC8-41FA-8C28-1CEDC114BC1D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>
            <a:hlinkClick r:id="rId19"/>
            <a:extLst>
              <a:ext uri="{FF2B5EF4-FFF2-40B4-BE49-F238E27FC236}">
                <a16:creationId xmlns:a16="http://schemas.microsoft.com/office/drawing/2014/main" id="{272B339E-EE75-42A2-A257-2175F5120A84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94000" y="367393"/>
            <a:ext cx="757762" cy="75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299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BFC80AD-11EA-4219-93DF-32921C154B7F}"/>
              </a:ext>
            </a:extLst>
          </p:cNvPr>
          <p:cNvSpPr txBox="1"/>
          <p:nvPr/>
        </p:nvSpPr>
        <p:spPr>
          <a:xfrm>
            <a:off x="6022929" y="4734000"/>
            <a:ext cx="61690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/>
              <a:t>Маркетинговый</a:t>
            </a:r>
            <a:r>
              <a:rPr lang="en-US" sz="5400" b="1" dirty="0"/>
              <a:t> </a:t>
            </a:r>
            <a:r>
              <a:rPr lang="en-US" sz="5400" b="1" dirty="0" err="1"/>
              <a:t>анализ</a:t>
            </a:r>
            <a:r>
              <a:rPr lang="en-US" sz="5400" b="1" dirty="0"/>
              <a:t> </a:t>
            </a:r>
            <a:r>
              <a:rPr lang="en-US" sz="5400" b="1" dirty="0" err="1"/>
              <a:t>компании</a:t>
            </a:r>
            <a:endParaRPr lang="ru-RU" sz="5400" b="1" dirty="0"/>
          </a:p>
        </p:txBody>
      </p:sp>
      <p:pic>
        <p:nvPicPr>
          <p:cNvPr id="1026" name="Picture 2" descr="Альфа-банк (Белоруссия) — Википедия">
            <a:extLst>
              <a:ext uri="{FF2B5EF4-FFF2-40B4-BE49-F238E27FC236}">
                <a16:creationId xmlns:a16="http://schemas.microsoft.com/office/drawing/2014/main" id="{28A567BF-70D1-353B-9101-1BB6E92BC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291" y="2124112"/>
            <a:ext cx="4977179" cy="175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5768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919671-7543-4952-8BDE-F6ACD6596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86992" y="2259267"/>
            <a:ext cx="6905007" cy="4598734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E3C9821-5591-4CF4-89A7-31405354F565}"/>
              </a:ext>
            </a:extLst>
          </p:cNvPr>
          <p:cNvSpPr/>
          <p:nvPr/>
        </p:nvSpPr>
        <p:spPr>
          <a:xfrm>
            <a:off x="0" y="0"/>
            <a:ext cx="546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AEC55727-BA37-4438-8ACD-551E0CC2D3B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358900"/>
            <a:ext cx="5281613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СПАСИБО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977B13-7F8E-4D16-8015-64D08E695C4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81000" y="5503071"/>
            <a:ext cx="630000" cy="630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0E70485-AFA2-4F97-877F-A65DA5A0E2AF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2181000" y="5499000"/>
            <a:ext cx="630000" cy="630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52FFB5F-CACF-4419-A54C-24CD6D7D2727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3081000" y="5499000"/>
            <a:ext cx="630000" cy="630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BE427D3-A48D-4391-9C38-E79DE480645A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3981000" y="5499000"/>
            <a:ext cx="630000" cy="630000"/>
          </a:xfrm>
          <a:prstGeom prst="rect">
            <a:avLst/>
          </a:prstGeom>
        </p:spPr>
      </p:pic>
      <p:sp>
        <p:nvSpPr>
          <p:cNvPr id="11" name="Текст 1">
            <a:extLst>
              <a:ext uri="{FF2B5EF4-FFF2-40B4-BE49-F238E27FC236}">
                <a16:creationId xmlns:a16="http://schemas.microsoft.com/office/drawing/2014/main" id="{A1C40434-14F5-49C9-A42E-C5501DD05D56}"/>
              </a:ext>
            </a:extLst>
          </p:cNvPr>
          <p:cNvSpPr txBox="1">
            <a:spLocks/>
          </p:cNvSpPr>
          <p:nvPr/>
        </p:nvSpPr>
        <p:spPr>
          <a:xfrm>
            <a:off x="411956" y="3003537"/>
            <a:ext cx="4863149" cy="1766463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>
                <a:solidFill>
                  <a:schemeClr val="bg1"/>
                </a:solidFill>
              </a:rPr>
              <a:t>Подготовили студенты группы 150503</a:t>
            </a:r>
            <a:r>
              <a:rPr lang="en-US" sz="2400" dirty="0">
                <a:solidFill>
                  <a:schemeClr val="bg1"/>
                </a:solidFill>
              </a:rPr>
              <a:t>:</a:t>
            </a:r>
            <a:endParaRPr lang="ru-RU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sz="2400" dirty="0">
                <a:solidFill>
                  <a:schemeClr val="bg1"/>
                </a:solidFill>
              </a:rPr>
              <a:t>Ивановский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ru-RU" sz="2400" dirty="0">
                <a:solidFill>
                  <a:schemeClr val="bg1"/>
                </a:solidFill>
              </a:rPr>
              <a:t>А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bg1"/>
                </a:solidFill>
              </a:rPr>
              <a:t>Шукан С</a:t>
            </a:r>
          </a:p>
          <a:p>
            <a:pPr marL="0" indent="0">
              <a:buNone/>
            </a:pPr>
            <a:r>
              <a:rPr lang="ru-RU" sz="2400" dirty="0" err="1">
                <a:solidFill>
                  <a:schemeClr val="bg1"/>
                </a:solidFill>
              </a:rPr>
              <a:t>Ходосевич</a:t>
            </a:r>
            <a:r>
              <a:rPr lang="ru-RU" sz="2400" dirty="0">
                <a:solidFill>
                  <a:schemeClr val="bg1"/>
                </a:solidFill>
              </a:rPr>
              <a:t> М.</a:t>
            </a:r>
            <a:r>
              <a:rPr lang="en-US" sz="2400" dirty="0" err="1">
                <a:solidFill>
                  <a:schemeClr val="bg1"/>
                </a:solidFill>
              </a:rPr>
              <a:t>А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3" name="Прямоугольник 1">
            <a:extLst>
              <a:ext uri="{FF2B5EF4-FFF2-40B4-BE49-F238E27FC236}">
                <a16:creationId xmlns:a16="http://schemas.microsoft.com/office/drawing/2014/main" id="{DC185A0F-0F85-2B06-A2B1-D9986B878891}"/>
              </a:ext>
            </a:extLst>
          </p:cNvPr>
          <p:cNvSpPr/>
          <p:nvPr/>
        </p:nvSpPr>
        <p:spPr>
          <a:xfrm>
            <a:off x="145892" y="4941600"/>
            <a:ext cx="5129213" cy="191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5688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8A7EA5-8E66-4EAC-88C9-BB09A7B73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b="1" dirty="0"/>
              <a:t>Обзор компании</a:t>
            </a:r>
            <a:endParaRPr lang="ru-RU" dirty="0"/>
          </a:p>
        </p:txBody>
      </p:sp>
      <p:pic>
        <p:nvPicPr>
          <p:cNvPr id="2050" name="Picture 2" descr="Больше, чем дизайн: в Минске после ремонта открылось главное отделение Альфа -Банка - Альфа Банк ⇨ подробнее ☎198">
            <a:extLst>
              <a:ext uri="{FF2B5EF4-FFF2-40B4-BE49-F238E27FC236}">
                <a16:creationId xmlns:a16="http://schemas.microsoft.com/office/drawing/2014/main" id="{E1AB68DE-E59C-00A9-FB48-040F19B07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5630" y="-30246"/>
            <a:ext cx="5526370" cy="3684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Альфа-Банк для бизнеса и новый phygital-офис - 53 Новости">
            <a:extLst>
              <a:ext uri="{FF2B5EF4-FFF2-40B4-BE49-F238E27FC236}">
                <a16:creationId xmlns:a16="http://schemas.microsoft.com/office/drawing/2014/main" id="{059CC65A-1F7F-C2D7-8813-8AD7A64F9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211" y="3337288"/>
            <a:ext cx="5278622" cy="3520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BC97F5-48B4-8237-A29C-432FC6A4484D}"/>
              </a:ext>
            </a:extLst>
          </p:cNvPr>
          <p:cNvSpPr txBox="1"/>
          <p:nvPr/>
        </p:nvSpPr>
        <p:spPr>
          <a:xfrm>
            <a:off x="5421000" y="4269838"/>
            <a:ext cx="656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i="0" u="none" strike="noStrike" dirty="0">
                <a:effectLst/>
              </a:rPr>
              <a:t>Белорусский коммерческий банк</a:t>
            </a:r>
            <a:r>
              <a:rPr lang="ru-RU" sz="2000" b="0" i="0" u="none" strike="noStrike" dirty="0">
                <a:effectLst/>
              </a:rPr>
              <a:t>, часть международного финансового консорциума «Альфа-групп». Входит в </a:t>
            </a:r>
            <a:r>
              <a:rPr lang="ru-RU" sz="2000" b="1" i="0" u="none" strike="noStrike" dirty="0">
                <a:effectLst/>
              </a:rPr>
              <a:t>десятку крупнейших банков Беларуси </a:t>
            </a:r>
            <a:r>
              <a:rPr lang="ru-RU" sz="2000" b="0" i="0" u="none" strike="noStrike" dirty="0">
                <a:effectLst/>
              </a:rPr>
              <a:t>по объёму активов по данным рейтингов Национального банка РБ.</a:t>
            </a:r>
            <a:endParaRPr lang="en-BY" sz="2000" dirty="0"/>
          </a:p>
        </p:txBody>
      </p:sp>
      <p:pic>
        <p:nvPicPr>
          <p:cNvPr id="2054" name="Picture 6" descr="Альфа-банк (Белоруссия) — Википедия">
            <a:extLst>
              <a:ext uri="{FF2B5EF4-FFF2-40B4-BE49-F238E27FC236}">
                <a16:creationId xmlns:a16="http://schemas.microsoft.com/office/drawing/2014/main" id="{51DDC611-CEE8-A16C-EA29-CA5F9ECB4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754" y="1690688"/>
            <a:ext cx="4161657" cy="1466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5756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CA1CBA-C9B4-9A16-8FCB-F05B1BAE90AB}"/>
              </a:ext>
            </a:extLst>
          </p:cNvPr>
          <p:cNvSpPr txBox="1"/>
          <p:nvPr/>
        </p:nvSpPr>
        <p:spPr>
          <a:xfrm>
            <a:off x="696000" y="594000"/>
            <a:ext cx="5552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/>
              <a:t>История компании</a:t>
            </a:r>
            <a:endParaRPr lang="en-BY" sz="4800" dirty="0"/>
          </a:p>
        </p:txBody>
      </p:sp>
      <p:sp>
        <p:nvSpPr>
          <p:cNvPr id="6" name="Текст 3">
            <a:extLst>
              <a:ext uri="{FF2B5EF4-FFF2-40B4-BE49-F238E27FC236}">
                <a16:creationId xmlns:a16="http://schemas.microsoft.com/office/drawing/2014/main" id="{0874EEFD-FFFE-BA0D-9CF2-BA4CA0E8AF5B}"/>
              </a:ext>
            </a:extLst>
          </p:cNvPr>
          <p:cNvSpPr txBox="1">
            <a:spLocks/>
          </p:cNvSpPr>
          <p:nvPr/>
        </p:nvSpPr>
        <p:spPr>
          <a:xfrm>
            <a:off x="8405040" y="1197000"/>
            <a:ext cx="3516898" cy="14757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b="1" dirty="0">
                <a:solidFill>
                  <a:schemeClr val="bg1"/>
                </a:solidFill>
              </a:rPr>
              <a:t>Основание банка</a:t>
            </a:r>
            <a:endParaRPr lang="en-US" sz="18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В январе 1999 года в Республике Беларусь было учреждено ЗАО «Банк международной торговли и инвестиций» 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7" name="Прямоугольник 37">
            <a:extLst>
              <a:ext uri="{FF2B5EF4-FFF2-40B4-BE49-F238E27FC236}">
                <a16:creationId xmlns:a16="http://schemas.microsoft.com/office/drawing/2014/main" id="{FD268862-4F1A-E4FA-3764-FF356A8A3756}"/>
              </a:ext>
            </a:extLst>
          </p:cNvPr>
          <p:cNvSpPr/>
          <p:nvPr/>
        </p:nvSpPr>
        <p:spPr>
          <a:xfrm>
            <a:off x="7691937" y="1320653"/>
            <a:ext cx="706083" cy="70608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85CEAF-2FD0-5317-F2CA-C7EBBE4C5A0C}"/>
              </a:ext>
            </a:extLst>
          </p:cNvPr>
          <p:cNvSpPr txBox="1"/>
          <p:nvPr/>
        </p:nvSpPr>
        <p:spPr>
          <a:xfrm>
            <a:off x="7744255" y="138130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49FCC3A4-4AB5-3CEC-175C-0870F1651957}"/>
              </a:ext>
            </a:extLst>
          </p:cNvPr>
          <p:cNvSpPr txBox="1">
            <a:spLocks/>
          </p:cNvSpPr>
          <p:nvPr/>
        </p:nvSpPr>
        <p:spPr>
          <a:xfrm>
            <a:off x="8398020" y="2844000"/>
            <a:ext cx="3322980" cy="1149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600" b="0" i="0" u="none" strike="noStrike" dirty="0">
                <a:solidFill>
                  <a:schemeClr val="bg1"/>
                </a:solidFill>
                <a:effectLst/>
              </a:rPr>
              <a:t>В мае 2008 года, по данным рейтинга «Интерфакс-1000», банк занял 11-е место по объёму активов среди 27 действующих банков Республики Беларусь.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0" name="Прямоугольник 43">
            <a:extLst>
              <a:ext uri="{FF2B5EF4-FFF2-40B4-BE49-F238E27FC236}">
                <a16:creationId xmlns:a16="http://schemas.microsoft.com/office/drawing/2014/main" id="{96B9E4C0-A3C3-739D-FDE8-557E341C6013}"/>
              </a:ext>
            </a:extLst>
          </p:cNvPr>
          <p:cNvSpPr/>
          <p:nvPr/>
        </p:nvSpPr>
        <p:spPr>
          <a:xfrm>
            <a:off x="7684917" y="2967653"/>
            <a:ext cx="706083" cy="70608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69723B-F0D7-17AB-8E8C-5586B872C93C}"/>
              </a:ext>
            </a:extLst>
          </p:cNvPr>
          <p:cNvSpPr txBox="1"/>
          <p:nvPr/>
        </p:nvSpPr>
        <p:spPr>
          <a:xfrm>
            <a:off x="7737235" y="302830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12" name="Текст 3">
            <a:extLst>
              <a:ext uri="{FF2B5EF4-FFF2-40B4-BE49-F238E27FC236}">
                <a16:creationId xmlns:a16="http://schemas.microsoft.com/office/drawing/2014/main" id="{4673D2E6-16D3-1CDE-E092-6066FD10A6FB}"/>
              </a:ext>
            </a:extLst>
          </p:cNvPr>
          <p:cNvSpPr txBox="1">
            <a:spLocks/>
          </p:cNvSpPr>
          <p:nvPr/>
        </p:nvSpPr>
        <p:spPr>
          <a:xfrm>
            <a:off x="8405040" y="4200241"/>
            <a:ext cx="3516898" cy="11490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13 ноября 2008 года «Банк международной торговли и инвестиций» сменил название на ЗАО «</a:t>
            </a:r>
            <a:r>
              <a:rPr lang="ru-RU" sz="1600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Альфа-банк</a:t>
            </a:r>
            <a:r>
              <a:rPr lang="ru-RU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», получив лицензию от Нацбанка РБ.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13" name="Прямоугольник 49">
            <a:extLst>
              <a:ext uri="{FF2B5EF4-FFF2-40B4-BE49-F238E27FC236}">
                <a16:creationId xmlns:a16="http://schemas.microsoft.com/office/drawing/2014/main" id="{D50C81D4-1BFD-C9BD-5391-0466D4457086}"/>
              </a:ext>
            </a:extLst>
          </p:cNvPr>
          <p:cNvSpPr/>
          <p:nvPr/>
        </p:nvSpPr>
        <p:spPr>
          <a:xfrm>
            <a:off x="7691937" y="4283158"/>
            <a:ext cx="706083" cy="70608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802FEC-B8DD-7C7E-8AA1-CA2792443512}"/>
              </a:ext>
            </a:extLst>
          </p:cNvPr>
          <p:cNvSpPr txBox="1"/>
          <p:nvPr/>
        </p:nvSpPr>
        <p:spPr>
          <a:xfrm>
            <a:off x="7744255" y="4343811"/>
            <a:ext cx="601447" cy="58477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C08C7-2F15-FABF-8FF7-025F5908DE44}"/>
              </a:ext>
            </a:extLst>
          </p:cNvPr>
          <p:cNvSpPr txBox="1"/>
          <p:nvPr/>
        </p:nvSpPr>
        <p:spPr>
          <a:xfrm>
            <a:off x="7730215" y="549281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3074" name="Picture 2" descr="У Альфа-Банка сегодня праздник">
            <a:extLst>
              <a:ext uri="{FF2B5EF4-FFF2-40B4-BE49-F238E27FC236}">
                <a16:creationId xmlns:a16="http://schemas.microsoft.com/office/drawing/2014/main" id="{F87B8F01-F6A9-6EA9-508F-2DAD2E8D0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49" y="2267300"/>
            <a:ext cx="6831372" cy="3415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8126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B70994-D90E-45F7-9033-FA6E24A3C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solidFill>
                  <a:schemeClr val="accent2">
                    <a:lumMod val="75000"/>
                  </a:schemeClr>
                </a:solidFill>
              </a:rPr>
              <a:t>Д</a:t>
            </a:r>
            <a:r>
              <a:rPr lang="ru-RU" b="1" dirty="0" err="1">
                <a:solidFill>
                  <a:schemeClr val="accent2">
                    <a:lumMod val="75000"/>
                  </a:schemeClr>
                </a:solidFill>
              </a:rPr>
              <a:t>еятельност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ь</a:t>
            </a:r>
            <a:r>
              <a:rPr lang="ru-RU" b="1" dirty="0">
                <a:solidFill>
                  <a:schemeClr val="accent2">
                    <a:lumMod val="75000"/>
                  </a:schemeClr>
                </a:solidFill>
              </a:rPr>
              <a:t> банка</a:t>
            </a:r>
            <a:endParaRPr lang="ru-RU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6FC28C-10E0-DDA9-59BE-3F9192278D17}"/>
              </a:ext>
            </a:extLst>
          </p:cNvPr>
          <p:cNvSpPr txBox="1"/>
          <p:nvPr/>
        </p:nvSpPr>
        <p:spPr>
          <a:xfrm>
            <a:off x="1236000" y="3969000"/>
            <a:ext cx="9808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Для физических лиц «</a:t>
            </a:r>
            <a:r>
              <a:rPr lang="ru-RU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Альфа-банк</a:t>
            </a:r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» развивает мобильный банк </a:t>
            </a:r>
            <a:r>
              <a:rPr lang="en-GB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InSync</a:t>
            </a:r>
            <a:r>
              <a:rPr lang="en-GB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с помощью которого можно стать клиентом банка без посещения отделения.</a:t>
            </a:r>
          </a:p>
        </p:txBody>
      </p:sp>
      <p:sp>
        <p:nvSpPr>
          <p:cNvPr id="65" name="Прямоугольник 37">
            <a:extLst>
              <a:ext uri="{FF2B5EF4-FFF2-40B4-BE49-F238E27FC236}">
                <a16:creationId xmlns:a16="http://schemas.microsoft.com/office/drawing/2014/main" id="{4BB2B437-29A4-6015-6C4A-93074F1F327A}"/>
              </a:ext>
            </a:extLst>
          </p:cNvPr>
          <p:cNvSpPr/>
          <p:nvPr/>
        </p:nvSpPr>
        <p:spPr>
          <a:xfrm>
            <a:off x="249192" y="1690688"/>
            <a:ext cx="706083" cy="70608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</a:t>
            </a:r>
            <a:endParaRPr lang="ru-RU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D3BFD2-B8F8-71BD-F3A2-BEA65E9BC15E}"/>
              </a:ext>
            </a:extLst>
          </p:cNvPr>
          <p:cNvSpPr txBox="1"/>
          <p:nvPr/>
        </p:nvSpPr>
        <p:spPr>
          <a:xfrm>
            <a:off x="1101000" y="1674000"/>
            <a:ext cx="98087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В основу стратегии развития банка заложена философия </a:t>
            </a:r>
            <a:r>
              <a:rPr lang="en-GB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digital. «</a:t>
            </a:r>
            <a:r>
              <a:rPr lang="ru-RU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Альфа-банк</a:t>
            </a:r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» развивает свои каналы дистанционного обслуживания — мобильный и интернет-банк — для физических лиц и бизнеса.</a:t>
            </a:r>
          </a:p>
          <a:p>
            <a:endParaRPr lang="en-BY" dirty="0"/>
          </a:p>
        </p:txBody>
      </p:sp>
      <p:sp>
        <p:nvSpPr>
          <p:cNvPr id="67" name="Прямоугольник 37">
            <a:extLst>
              <a:ext uri="{FF2B5EF4-FFF2-40B4-BE49-F238E27FC236}">
                <a16:creationId xmlns:a16="http://schemas.microsoft.com/office/drawing/2014/main" id="{CEAC38EC-1406-6B86-B98E-3EC0F66327DF}"/>
              </a:ext>
            </a:extLst>
          </p:cNvPr>
          <p:cNvSpPr/>
          <p:nvPr/>
        </p:nvSpPr>
        <p:spPr>
          <a:xfrm>
            <a:off x="249191" y="2871629"/>
            <a:ext cx="706083" cy="70608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2</a:t>
            </a:r>
            <a:endParaRPr lang="ru-RU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E4D0810-5FE6-6D8A-3B99-4F31614EEFEE}"/>
              </a:ext>
            </a:extLst>
          </p:cNvPr>
          <p:cNvSpPr txBox="1"/>
          <p:nvPr/>
        </p:nvSpPr>
        <p:spPr>
          <a:xfrm>
            <a:off x="1121775" y="2901504"/>
            <a:ext cx="940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«</a:t>
            </a:r>
            <a:r>
              <a:rPr lang="ru-RU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Альфа-банк</a:t>
            </a:r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» первым на белорусском рынке представил мобильный банк для бизнеса с возможностью платежей.</a:t>
            </a:r>
            <a:endParaRPr lang="en-BY" dirty="0"/>
          </a:p>
        </p:txBody>
      </p:sp>
      <p:sp>
        <p:nvSpPr>
          <p:cNvPr id="69" name="Прямоугольник 37">
            <a:extLst>
              <a:ext uri="{FF2B5EF4-FFF2-40B4-BE49-F238E27FC236}">
                <a16:creationId xmlns:a16="http://schemas.microsoft.com/office/drawing/2014/main" id="{AABC5A3E-5630-BE72-085C-A7528A1595D5}"/>
              </a:ext>
            </a:extLst>
          </p:cNvPr>
          <p:cNvSpPr/>
          <p:nvPr/>
        </p:nvSpPr>
        <p:spPr>
          <a:xfrm>
            <a:off x="249191" y="3969000"/>
            <a:ext cx="706083" cy="70608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3</a:t>
            </a:r>
            <a:endParaRPr lang="ru-RU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F8E27D6-A0D0-D779-B1A8-7F38C9EC737E}"/>
              </a:ext>
            </a:extLst>
          </p:cNvPr>
          <p:cNvSpPr txBox="1"/>
          <p:nvPr/>
        </p:nvSpPr>
        <p:spPr>
          <a:xfrm>
            <a:off x="1236000" y="5036496"/>
            <a:ext cx="98087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В декабре 2019 года «</a:t>
            </a:r>
            <a:r>
              <a:rPr lang="ru-RU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Альфа-банк</a:t>
            </a:r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» один из первых в Бел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a</a:t>
            </a:r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руси представил для держателей своих карт сервис</a:t>
            </a:r>
            <a:r>
              <a:rPr lang="en-US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ApplePay</a:t>
            </a:r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 За месяц к сервису подключились около 40 тысяч клиентов-держателей карт «</a:t>
            </a:r>
            <a:r>
              <a:rPr lang="ru-RU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Альфа-банка</a:t>
            </a:r>
            <a:r>
              <a:rPr lang="ru-RU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».</a:t>
            </a:r>
          </a:p>
        </p:txBody>
      </p:sp>
      <p:sp>
        <p:nvSpPr>
          <p:cNvPr id="73" name="Прямоугольник 37">
            <a:extLst>
              <a:ext uri="{FF2B5EF4-FFF2-40B4-BE49-F238E27FC236}">
                <a16:creationId xmlns:a16="http://schemas.microsoft.com/office/drawing/2014/main" id="{649F899B-9ACF-F601-809F-51EA4D96F1CE}"/>
              </a:ext>
            </a:extLst>
          </p:cNvPr>
          <p:cNvSpPr/>
          <p:nvPr/>
        </p:nvSpPr>
        <p:spPr>
          <a:xfrm>
            <a:off x="249191" y="5036496"/>
            <a:ext cx="706083" cy="70608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3553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DBEA-7F4C-B13C-DBDE-D72BC5268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600" y="2575450"/>
            <a:ext cx="10515600" cy="1325563"/>
          </a:xfrm>
        </p:spPr>
        <p:txBody>
          <a:bodyPr/>
          <a:lstStyle/>
          <a:p>
            <a:r>
              <a:rPr lang="ru-RU" b="0" i="0" u="none" strike="noStrike" dirty="0">
                <a:solidFill>
                  <a:schemeClr val="accent2">
                    <a:lumMod val="75000"/>
                  </a:schemeClr>
                </a:solidFill>
                <a:effectLst/>
                <a:latin typeface="+mn-lt"/>
              </a:rPr>
              <a:t>Награды</a:t>
            </a:r>
            <a:endParaRPr lang="en-BY" dirty="0">
              <a:solidFill>
                <a:schemeClr val="accent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4405B-12C1-44DF-AEF1-B78C1AFEE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000" y="3619768"/>
            <a:ext cx="10972800" cy="2684311"/>
          </a:xfrm>
        </p:spPr>
        <p:txBody>
          <a:bodyPr>
            <a:normAutofit/>
          </a:bodyPr>
          <a:lstStyle/>
          <a:p>
            <a:r>
              <a:rPr lang="en-BY" sz="2400" dirty="0"/>
              <a:t> </a:t>
            </a:r>
            <a:r>
              <a:rPr lang="ru-RU" sz="2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Возможность протестировать мобильное приложение </a:t>
            </a:r>
            <a:r>
              <a:rPr lang="en-GB" sz="2400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InSync</a:t>
            </a:r>
            <a:r>
              <a:rPr lang="en-GB" sz="2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Air </a:t>
            </a:r>
            <a:r>
              <a:rPr lang="ru-RU" sz="2400" b="0" i="0" u="none" strike="noStrike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неклиентам</a:t>
            </a:r>
            <a:r>
              <a:rPr lang="ru-RU" sz="2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банка была признана лучшей инновацией в номинации </a:t>
            </a:r>
            <a:r>
              <a:rPr lang="en-GB" sz="2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Mobile Banking </a:t>
            </a:r>
            <a:r>
              <a:rPr lang="ru-RU" sz="2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премии </a:t>
            </a:r>
            <a:r>
              <a:rPr lang="en-GB" sz="2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Innovators 202</a:t>
            </a:r>
            <a:r>
              <a:rPr lang="ru-RU" sz="2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</a:t>
            </a:r>
            <a:r>
              <a:rPr lang="en-GB" sz="2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BY" sz="2400" dirty="0"/>
              <a:t> </a:t>
            </a:r>
            <a:r>
              <a:rPr lang="ru-RU" sz="2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Приложение для бизнес-клиентов «Альфа-Бизнес Мобайл 2.0» стало лучшим в Беларуси и 7 в СНГ по итогам 2021 года по версии </a:t>
            </a:r>
            <a:r>
              <a:rPr lang="en-GB" sz="2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SME Banking Club </a:t>
            </a:r>
          </a:p>
          <a:p>
            <a:r>
              <a:rPr lang="en-BY" sz="2400" dirty="0"/>
              <a:t> </a:t>
            </a:r>
            <a:r>
              <a:rPr lang="ru-RU" sz="2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Обладатель гран-при конкурса «Банк года — 2020» — Альфа-Банк. </a:t>
            </a:r>
            <a:endParaRPr lang="en-GB" sz="24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pic>
        <p:nvPicPr>
          <p:cNvPr id="4" name="Рисунок 3" descr="Изображение выглядит как в помещении, человек, одежда, стена&#10;&#10;Автоматически созданное описание">
            <a:extLst>
              <a:ext uri="{FF2B5EF4-FFF2-40B4-BE49-F238E27FC236}">
                <a16:creationId xmlns:a16="http://schemas.microsoft.com/office/drawing/2014/main" id="{75A127EC-85F4-188B-04CD-B47BA9A36A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21" b="14221"/>
          <a:stretch/>
        </p:blipFill>
        <p:spPr>
          <a:xfrm>
            <a:off x="2586000" y="-36000"/>
            <a:ext cx="9591115" cy="3585991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0987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CFF8B-1A15-8993-2D32-DB9D5D95F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109" y="369000"/>
            <a:ext cx="10515600" cy="1325563"/>
          </a:xfrm>
        </p:spPr>
        <p:txBody>
          <a:bodyPr/>
          <a:lstStyle/>
          <a:p>
            <a:r>
              <a:rPr lang="ru-RU" sz="4400" b="1" spc="-100" dirty="0">
                <a:solidFill>
                  <a:schemeClr val="accent2">
                    <a:lumMod val="75000"/>
                  </a:schemeClr>
                </a:solidFill>
                <a:ea typeface="+mj-ea"/>
                <a:cs typeface="+mj-cs"/>
              </a:rPr>
              <a:t>Видение и стратегические цели на 202</a:t>
            </a:r>
            <a:r>
              <a:rPr lang="en-US" sz="4400" b="1" spc="-100" dirty="0">
                <a:solidFill>
                  <a:schemeClr val="accent2">
                    <a:lumMod val="75000"/>
                  </a:schemeClr>
                </a:solidFill>
                <a:ea typeface="+mj-ea"/>
                <a:cs typeface="+mj-cs"/>
              </a:rPr>
              <a:t>3</a:t>
            </a:r>
            <a:r>
              <a:rPr lang="ru-RU" sz="4400" b="1" spc="-100" dirty="0">
                <a:solidFill>
                  <a:schemeClr val="accent2">
                    <a:lumMod val="75000"/>
                  </a:schemeClr>
                </a:solidFill>
                <a:ea typeface="+mj-ea"/>
                <a:cs typeface="+mj-cs"/>
              </a:rPr>
              <a:t> год</a:t>
            </a:r>
            <a:endParaRPr lang="en-BY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AD357-505F-FB10-2C36-79747F04B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000" y="1809000"/>
            <a:ext cx="10927800" cy="4351338"/>
          </a:xfrm>
        </p:spPr>
        <p:txBody>
          <a:bodyPr/>
          <a:lstStyle/>
          <a:p>
            <a:pPr marL="285750" lvl="0" indent="-2857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ru-RU" dirty="0">
                <a:solidFill>
                  <a:schemeClr val="tx1"/>
                </a:solidFill>
              </a:rPr>
              <a:t> Частный Банк №1 для </a:t>
            </a:r>
            <a:r>
              <a:rPr lang="en-US" dirty="0">
                <a:solidFill>
                  <a:schemeClr val="tx1"/>
                </a:solidFill>
              </a:rPr>
              <a:t>daily banking</a:t>
            </a:r>
            <a:r>
              <a:rPr lang="ru-RU" dirty="0">
                <a:solidFill>
                  <a:schemeClr val="tx1"/>
                </a:solidFill>
              </a:rPr>
              <a:t> ФЛ</a:t>
            </a:r>
          </a:p>
          <a:p>
            <a:pPr marL="285750" lvl="0" indent="-2857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ru-RU" dirty="0">
                <a:solidFill>
                  <a:schemeClr val="tx1"/>
                </a:solidFill>
              </a:rPr>
              <a:t> Банк №1 для </a:t>
            </a:r>
            <a:r>
              <a:rPr lang="en-US" dirty="0">
                <a:solidFill>
                  <a:schemeClr val="tx1"/>
                </a:solidFill>
              </a:rPr>
              <a:t>digital</a:t>
            </a:r>
            <a:r>
              <a:rPr lang="ru-RU" dirty="0">
                <a:solidFill>
                  <a:schemeClr val="tx1"/>
                </a:solidFill>
              </a:rPr>
              <a:t> малого и среднего бизнеса</a:t>
            </a:r>
          </a:p>
          <a:p>
            <a:pPr marL="285750" lvl="0" indent="-2857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ru-RU" dirty="0">
                <a:solidFill>
                  <a:schemeClr val="tx1"/>
                </a:solidFill>
              </a:rPr>
              <a:t> Частный Банк №1 для проведение транзакционных операций ЮЛ</a:t>
            </a:r>
          </a:p>
          <a:p>
            <a:pPr marL="285750" lvl="0" indent="-2857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ru-RU" dirty="0">
                <a:solidFill>
                  <a:schemeClr val="tx1"/>
                </a:solidFill>
              </a:rPr>
              <a:t> Самый эффективный банк</a:t>
            </a:r>
          </a:p>
          <a:p>
            <a:pPr marL="285750" lvl="0" indent="-2857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ru-RU" dirty="0">
                <a:solidFill>
                  <a:schemeClr val="tx1"/>
                </a:solidFill>
              </a:rPr>
              <a:t> Самая лучшая команда</a:t>
            </a:r>
          </a:p>
          <a:p>
            <a:endParaRPr lang="en-BY" dirty="0"/>
          </a:p>
        </p:txBody>
      </p:sp>
    </p:spTree>
    <p:extLst>
      <p:ext uri="{BB962C8B-B14F-4D97-AF65-F5344CB8AC3E}">
        <p14:creationId xmlns:p14="http://schemas.microsoft.com/office/powerpoint/2010/main" val="2630298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557DC-DD5A-D086-0C82-FBE062A5E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Интересные факты</a:t>
            </a:r>
            <a:endParaRPr lang="en-B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2B812-26EE-2EAE-1F01-A7F5C94CB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 В сентябре 2018 года появился </a:t>
            </a:r>
            <a:r>
              <a:rPr lang="ru-RU" dirty="0" err="1">
                <a:solidFill>
                  <a:schemeClr val="tx1"/>
                </a:solidFill>
              </a:rPr>
              <a:t>видеокредит</a:t>
            </a:r>
            <a:r>
              <a:rPr lang="ru-RU" dirty="0">
                <a:solidFill>
                  <a:schemeClr val="tx1"/>
                </a:solidFill>
              </a:rPr>
              <a:t>, который доступен даже тем, кто ни разу не был в отделении банка</a:t>
            </a:r>
          </a:p>
          <a:p>
            <a:r>
              <a:rPr lang="ru-RU" dirty="0">
                <a:solidFill>
                  <a:schemeClr val="tx1"/>
                </a:solidFill>
              </a:rPr>
              <a:t>Все карты были выданы вне отделений банка</a:t>
            </a:r>
          </a:p>
          <a:p>
            <a:pPr marL="0" indent="0">
              <a:buNone/>
            </a:pPr>
            <a:endParaRPr lang="en-BY" dirty="0"/>
          </a:p>
        </p:txBody>
      </p:sp>
    </p:spTree>
    <p:extLst>
      <p:ext uri="{BB962C8B-B14F-4D97-AF65-F5344CB8AC3E}">
        <p14:creationId xmlns:p14="http://schemas.microsoft.com/office/powerpoint/2010/main" val="280603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E22F6-0F31-33CB-B2D9-73F30733B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BY" sz="2800" b="1" kern="100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Показатели деятельности</a:t>
            </a:r>
            <a:endParaRPr lang="en-BY" sz="60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77512-B44D-E11A-BFA9-7FC4CD35F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BY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По итогам 2019 года «Альфа-банк» вошел в пятёрку лидеров по прибыли: за год этот показатель вырос на 70,5 %, до Br92,5 млн.</a:t>
            </a:r>
            <a:endParaRPr lang="ru-RU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BY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В 2019 году уставный капитал составил Br151 061 тыс. По данным отчётности банка по стандартам МСФО на 31 декабря 2018 ключевые показатели деятельности составили: активы — Br2,530,677 тыс., чистая прибыль — Br92,5 млн, кредитный портфель — Br1 529 803.</a:t>
            </a:r>
            <a:endParaRPr lang="ru-RU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BY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В ноябре 2019 года Национальный банк Республики Беларусь включил «Альфа-банк» в список системно значимых банков на 2020 год. Регулятор отнёс «Альфа-банк» ко II группе системно значимых банков, которые должны выполнять особые требования, чтобы обеспечить дополнительный запас прочности.</a:t>
            </a:r>
            <a:r>
              <a:rPr lang="en-BY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BY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BY" dirty="0"/>
          </a:p>
        </p:txBody>
      </p:sp>
    </p:spTree>
    <p:extLst>
      <p:ext uri="{BB962C8B-B14F-4D97-AF65-F5344CB8AC3E}">
        <p14:creationId xmlns:p14="http://schemas.microsoft.com/office/powerpoint/2010/main" val="63037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029BD8-3860-463D-A573-9C5DC6D72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География банка</a:t>
            </a:r>
            <a:endParaRPr lang="ru-RU" dirty="0"/>
          </a:p>
        </p:txBody>
      </p:sp>
      <p:grpSp>
        <p:nvGrpSpPr>
          <p:cNvPr id="4" name="Group 25">
            <a:extLst>
              <a:ext uri="{FF2B5EF4-FFF2-40B4-BE49-F238E27FC236}">
                <a16:creationId xmlns:a16="http://schemas.microsoft.com/office/drawing/2014/main" id="{63683E24-A551-4934-9DEE-EECCE18BCF60}"/>
              </a:ext>
            </a:extLst>
          </p:cNvPr>
          <p:cNvGrpSpPr/>
          <p:nvPr/>
        </p:nvGrpSpPr>
        <p:grpSpPr>
          <a:xfrm>
            <a:off x="1866000" y="1816377"/>
            <a:ext cx="8460000" cy="4679798"/>
            <a:chOff x="2465384" y="2157419"/>
            <a:chExt cx="2806695" cy="1552579"/>
          </a:xfrm>
          <a:solidFill>
            <a:schemeClr val="accent1">
              <a:lumMod val="40000"/>
              <a:lumOff val="60000"/>
            </a:schemeClr>
          </a:solidFill>
          <a:effectLst/>
        </p:grpSpPr>
        <p:sp>
          <p:nvSpPr>
            <p:cNvPr id="5" name="Freeform 99">
              <a:extLst>
                <a:ext uri="{FF2B5EF4-FFF2-40B4-BE49-F238E27FC236}">
                  <a16:creationId xmlns:a16="http://schemas.microsoft.com/office/drawing/2014/main" id="{DFB71DC3-378A-47A7-8634-95F370C31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2633" y="2157419"/>
              <a:ext cx="460374" cy="330201"/>
            </a:xfrm>
            <a:custGeom>
              <a:avLst/>
              <a:gdLst>
                <a:gd name="T0" fmla="*/ 186 w 290"/>
                <a:gd name="T1" fmla="*/ 4 h 208"/>
                <a:gd name="T2" fmla="*/ 149 w 290"/>
                <a:gd name="T3" fmla="*/ 9 h 208"/>
                <a:gd name="T4" fmla="*/ 100 w 290"/>
                <a:gd name="T5" fmla="*/ 13 h 208"/>
                <a:gd name="T6" fmla="*/ 68 w 290"/>
                <a:gd name="T7" fmla="*/ 13 h 208"/>
                <a:gd name="T8" fmla="*/ 59 w 290"/>
                <a:gd name="T9" fmla="*/ 18 h 208"/>
                <a:gd name="T10" fmla="*/ 45 w 290"/>
                <a:gd name="T11" fmla="*/ 22 h 208"/>
                <a:gd name="T12" fmla="*/ 27 w 290"/>
                <a:gd name="T13" fmla="*/ 27 h 208"/>
                <a:gd name="T14" fmla="*/ 36 w 290"/>
                <a:gd name="T15" fmla="*/ 31 h 208"/>
                <a:gd name="T16" fmla="*/ 32 w 290"/>
                <a:gd name="T17" fmla="*/ 40 h 208"/>
                <a:gd name="T18" fmla="*/ 13 w 290"/>
                <a:gd name="T19" fmla="*/ 45 h 208"/>
                <a:gd name="T20" fmla="*/ 0 w 290"/>
                <a:gd name="T21" fmla="*/ 50 h 208"/>
                <a:gd name="T22" fmla="*/ 18 w 290"/>
                <a:gd name="T23" fmla="*/ 59 h 208"/>
                <a:gd name="T24" fmla="*/ 18 w 290"/>
                <a:gd name="T25" fmla="*/ 72 h 208"/>
                <a:gd name="T26" fmla="*/ 41 w 290"/>
                <a:gd name="T27" fmla="*/ 77 h 208"/>
                <a:gd name="T28" fmla="*/ 77 w 290"/>
                <a:gd name="T29" fmla="*/ 95 h 208"/>
                <a:gd name="T30" fmla="*/ 95 w 290"/>
                <a:gd name="T31" fmla="*/ 122 h 208"/>
                <a:gd name="T32" fmla="*/ 95 w 290"/>
                <a:gd name="T33" fmla="*/ 131 h 208"/>
                <a:gd name="T34" fmla="*/ 100 w 290"/>
                <a:gd name="T35" fmla="*/ 149 h 208"/>
                <a:gd name="T36" fmla="*/ 104 w 290"/>
                <a:gd name="T37" fmla="*/ 172 h 208"/>
                <a:gd name="T38" fmla="*/ 109 w 290"/>
                <a:gd name="T39" fmla="*/ 190 h 208"/>
                <a:gd name="T40" fmla="*/ 127 w 290"/>
                <a:gd name="T41" fmla="*/ 204 h 208"/>
                <a:gd name="T42" fmla="*/ 140 w 290"/>
                <a:gd name="T43" fmla="*/ 204 h 208"/>
                <a:gd name="T44" fmla="*/ 149 w 290"/>
                <a:gd name="T45" fmla="*/ 190 h 208"/>
                <a:gd name="T46" fmla="*/ 158 w 290"/>
                <a:gd name="T47" fmla="*/ 172 h 208"/>
                <a:gd name="T48" fmla="*/ 168 w 290"/>
                <a:gd name="T49" fmla="*/ 163 h 208"/>
                <a:gd name="T50" fmla="*/ 195 w 290"/>
                <a:gd name="T51" fmla="*/ 154 h 208"/>
                <a:gd name="T52" fmla="*/ 217 w 290"/>
                <a:gd name="T53" fmla="*/ 145 h 208"/>
                <a:gd name="T54" fmla="*/ 236 w 290"/>
                <a:gd name="T55" fmla="*/ 136 h 208"/>
                <a:gd name="T56" fmla="*/ 236 w 290"/>
                <a:gd name="T57" fmla="*/ 127 h 208"/>
                <a:gd name="T58" fmla="*/ 240 w 290"/>
                <a:gd name="T59" fmla="*/ 117 h 208"/>
                <a:gd name="T60" fmla="*/ 240 w 290"/>
                <a:gd name="T61" fmla="*/ 108 h 208"/>
                <a:gd name="T62" fmla="*/ 231 w 290"/>
                <a:gd name="T63" fmla="*/ 99 h 208"/>
                <a:gd name="T64" fmla="*/ 245 w 290"/>
                <a:gd name="T65" fmla="*/ 95 h 208"/>
                <a:gd name="T66" fmla="*/ 254 w 290"/>
                <a:gd name="T67" fmla="*/ 95 h 208"/>
                <a:gd name="T68" fmla="*/ 254 w 290"/>
                <a:gd name="T69" fmla="*/ 68 h 208"/>
                <a:gd name="T70" fmla="*/ 272 w 290"/>
                <a:gd name="T71" fmla="*/ 31 h 208"/>
                <a:gd name="T72" fmla="*/ 290 w 290"/>
                <a:gd name="T73" fmla="*/ 22 h 208"/>
                <a:gd name="T74" fmla="*/ 276 w 290"/>
                <a:gd name="T75" fmla="*/ 13 h 208"/>
                <a:gd name="T76" fmla="*/ 249 w 290"/>
                <a:gd name="T77" fmla="*/ 18 h 208"/>
                <a:gd name="T78" fmla="*/ 240 w 290"/>
                <a:gd name="T79" fmla="*/ 13 h 208"/>
                <a:gd name="T80" fmla="*/ 231 w 290"/>
                <a:gd name="T81" fmla="*/ 4 h 208"/>
                <a:gd name="T82" fmla="*/ 208 w 290"/>
                <a:gd name="T83" fmla="*/ 0 h 208"/>
                <a:gd name="T84" fmla="*/ 190 w 290"/>
                <a:gd name="T85" fmla="*/ 4 h 208"/>
                <a:gd name="T86" fmla="*/ 190 w 290"/>
                <a:gd name="T87" fmla="*/ 4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90" h="208">
                  <a:moveTo>
                    <a:pt x="190" y="4"/>
                  </a:moveTo>
                  <a:lnTo>
                    <a:pt x="186" y="4"/>
                  </a:lnTo>
                  <a:lnTo>
                    <a:pt x="177" y="9"/>
                  </a:lnTo>
                  <a:lnTo>
                    <a:pt x="149" y="9"/>
                  </a:lnTo>
                  <a:lnTo>
                    <a:pt x="122" y="13"/>
                  </a:lnTo>
                  <a:lnTo>
                    <a:pt x="100" y="13"/>
                  </a:lnTo>
                  <a:lnTo>
                    <a:pt x="81" y="13"/>
                  </a:lnTo>
                  <a:lnTo>
                    <a:pt x="68" y="13"/>
                  </a:lnTo>
                  <a:lnTo>
                    <a:pt x="63" y="18"/>
                  </a:lnTo>
                  <a:lnTo>
                    <a:pt x="59" y="18"/>
                  </a:lnTo>
                  <a:lnTo>
                    <a:pt x="54" y="22"/>
                  </a:lnTo>
                  <a:lnTo>
                    <a:pt x="45" y="22"/>
                  </a:lnTo>
                  <a:lnTo>
                    <a:pt x="32" y="22"/>
                  </a:lnTo>
                  <a:lnTo>
                    <a:pt x="27" y="27"/>
                  </a:lnTo>
                  <a:lnTo>
                    <a:pt x="32" y="31"/>
                  </a:lnTo>
                  <a:lnTo>
                    <a:pt x="36" y="31"/>
                  </a:lnTo>
                  <a:lnTo>
                    <a:pt x="36" y="36"/>
                  </a:lnTo>
                  <a:lnTo>
                    <a:pt x="32" y="40"/>
                  </a:lnTo>
                  <a:lnTo>
                    <a:pt x="22" y="45"/>
                  </a:lnTo>
                  <a:lnTo>
                    <a:pt x="13" y="45"/>
                  </a:lnTo>
                  <a:lnTo>
                    <a:pt x="4" y="50"/>
                  </a:lnTo>
                  <a:lnTo>
                    <a:pt x="0" y="50"/>
                  </a:lnTo>
                  <a:lnTo>
                    <a:pt x="9" y="54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18" y="72"/>
                  </a:lnTo>
                  <a:lnTo>
                    <a:pt x="27" y="72"/>
                  </a:lnTo>
                  <a:lnTo>
                    <a:pt x="41" y="77"/>
                  </a:lnTo>
                  <a:lnTo>
                    <a:pt x="59" y="81"/>
                  </a:lnTo>
                  <a:lnTo>
                    <a:pt x="77" y="95"/>
                  </a:lnTo>
                  <a:lnTo>
                    <a:pt x="90" y="113"/>
                  </a:lnTo>
                  <a:lnTo>
                    <a:pt x="95" y="122"/>
                  </a:lnTo>
                  <a:lnTo>
                    <a:pt x="95" y="127"/>
                  </a:lnTo>
                  <a:lnTo>
                    <a:pt x="95" y="131"/>
                  </a:lnTo>
                  <a:lnTo>
                    <a:pt x="95" y="136"/>
                  </a:lnTo>
                  <a:lnTo>
                    <a:pt x="100" y="149"/>
                  </a:lnTo>
                  <a:lnTo>
                    <a:pt x="100" y="163"/>
                  </a:lnTo>
                  <a:lnTo>
                    <a:pt x="104" y="172"/>
                  </a:lnTo>
                  <a:lnTo>
                    <a:pt x="109" y="181"/>
                  </a:lnTo>
                  <a:lnTo>
                    <a:pt x="109" y="190"/>
                  </a:lnTo>
                  <a:lnTo>
                    <a:pt x="118" y="199"/>
                  </a:lnTo>
                  <a:lnTo>
                    <a:pt x="127" y="204"/>
                  </a:lnTo>
                  <a:lnTo>
                    <a:pt x="136" y="208"/>
                  </a:lnTo>
                  <a:lnTo>
                    <a:pt x="140" y="204"/>
                  </a:lnTo>
                  <a:lnTo>
                    <a:pt x="145" y="199"/>
                  </a:lnTo>
                  <a:lnTo>
                    <a:pt x="149" y="190"/>
                  </a:lnTo>
                  <a:lnTo>
                    <a:pt x="154" y="181"/>
                  </a:lnTo>
                  <a:lnTo>
                    <a:pt x="158" y="172"/>
                  </a:lnTo>
                  <a:lnTo>
                    <a:pt x="163" y="167"/>
                  </a:lnTo>
                  <a:lnTo>
                    <a:pt x="168" y="163"/>
                  </a:lnTo>
                  <a:lnTo>
                    <a:pt x="177" y="158"/>
                  </a:lnTo>
                  <a:lnTo>
                    <a:pt x="195" y="154"/>
                  </a:lnTo>
                  <a:lnTo>
                    <a:pt x="208" y="149"/>
                  </a:lnTo>
                  <a:lnTo>
                    <a:pt x="217" y="145"/>
                  </a:lnTo>
                  <a:lnTo>
                    <a:pt x="227" y="145"/>
                  </a:lnTo>
                  <a:lnTo>
                    <a:pt x="236" y="136"/>
                  </a:lnTo>
                  <a:lnTo>
                    <a:pt x="240" y="131"/>
                  </a:lnTo>
                  <a:lnTo>
                    <a:pt x="236" y="127"/>
                  </a:lnTo>
                  <a:lnTo>
                    <a:pt x="231" y="122"/>
                  </a:lnTo>
                  <a:lnTo>
                    <a:pt x="240" y="117"/>
                  </a:lnTo>
                  <a:lnTo>
                    <a:pt x="245" y="117"/>
                  </a:lnTo>
                  <a:lnTo>
                    <a:pt x="240" y="108"/>
                  </a:lnTo>
                  <a:lnTo>
                    <a:pt x="231" y="104"/>
                  </a:lnTo>
                  <a:lnTo>
                    <a:pt x="231" y="99"/>
                  </a:lnTo>
                  <a:lnTo>
                    <a:pt x="236" y="95"/>
                  </a:lnTo>
                  <a:lnTo>
                    <a:pt x="245" y="95"/>
                  </a:lnTo>
                  <a:lnTo>
                    <a:pt x="249" y="95"/>
                  </a:lnTo>
                  <a:lnTo>
                    <a:pt x="254" y="95"/>
                  </a:lnTo>
                  <a:lnTo>
                    <a:pt x="254" y="86"/>
                  </a:lnTo>
                  <a:lnTo>
                    <a:pt x="254" y="68"/>
                  </a:lnTo>
                  <a:lnTo>
                    <a:pt x="254" y="40"/>
                  </a:lnTo>
                  <a:lnTo>
                    <a:pt x="272" y="31"/>
                  </a:lnTo>
                  <a:lnTo>
                    <a:pt x="281" y="27"/>
                  </a:lnTo>
                  <a:lnTo>
                    <a:pt x="290" y="22"/>
                  </a:lnTo>
                  <a:lnTo>
                    <a:pt x="290" y="13"/>
                  </a:lnTo>
                  <a:lnTo>
                    <a:pt x="276" y="13"/>
                  </a:lnTo>
                  <a:lnTo>
                    <a:pt x="254" y="18"/>
                  </a:lnTo>
                  <a:lnTo>
                    <a:pt x="249" y="18"/>
                  </a:lnTo>
                  <a:lnTo>
                    <a:pt x="245" y="18"/>
                  </a:lnTo>
                  <a:lnTo>
                    <a:pt x="240" y="13"/>
                  </a:lnTo>
                  <a:lnTo>
                    <a:pt x="240" y="9"/>
                  </a:lnTo>
                  <a:lnTo>
                    <a:pt x="231" y="4"/>
                  </a:lnTo>
                  <a:lnTo>
                    <a:pt x="222" y="0"/>
                  </a:lnTo>
                  <a:lnTo>
                    <a:pt x="208" y="0"/>
                  </a:lnTo>
                  <a:lnTo>
                    <a:pt x="195" y="4"/>
                  </a:lnTo>
                  <a:lnTo>
                    <a:pt x="190" y="4"/>
                  </a:lnTo>
                  <a:lnTo>
                    <a:pt x="190" y="4"/>
                  </a:lnTo>
                  <a:lnTo>
                    <a:pt x="19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6" name="Freeform 100">
              <a:extLst>
                <a:ext uri="{FF2B5EF4-FFF2-40B4-BE49-F238E27FC236}">
                  <a16:creationId xmlns:a16="http://schemas.microsoft.com/office/drawing/2014/main" id="{8360EAA6-54B9-4C9A-BF26-E138DFDBA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5384" y="2214569"/>
              <a:ext cx="1015999" cy="1495429"/>
            </a:xfrm>
            <a:custGeom>
              <a:avLst/>
              <a:gdLst>
                <a:gd name="T0" fmla="*/ 381 w 640"/>
                <a:gd name="T1" fmla="*/ 18 h 942"/>
                <a:gd name="T2" fmla="*/ 399 w 640"/>
                <a:gd name="T3" fmla="*/ 59 h 942"/>
                <a:gd name="T4" fmla="*/ 368 w 640"/>
                <a:gd name="T5" fmla="*/ 91 h 942"/>
                <a:gd name="T6" fmla="*/ 336 w 640"/>
                <a:gd name="T7" fmla="*/ 104 h 942"/>
                <a:gd name="T8" fmla="*/ 363 w 640"/>
                <a:gd name="T9" fmla="*/ 136 h 942"/>
                <a:gd name="T10" fmla="*/ 331 w 640"/>
                <a:gd name="T11" fmla="*/ 136 h 942"/>
                <a:gd name="T12" fmla="*/ 309 w 640"/>
                <a:gd name="T13" fmla="*/ 95 h 942"/>
                <a:gd name="T14" fmla="*/ 232 w 640"/>
                <a:gd name="T15" fmla="*/ 86 h 942"/>
                <a:gd name="T16" fmla="*/ 245 w 640"/>
                <a:gd name="T17" fmla="*/ 100 h 942"/>
                <a:gd name="T18" fmla="*/ 245 w 640"/>
                <a:gd name="T19" fmla="*/ 127 h 942"/>
                <a:gd name="T20" fmla="*/ 182 w 640"/>
                <a:gd name="T21" fmla="*/ 127 h 942"/>
                <a:gd name="T22" fmla="*/ 37 w 640"/>
                <a:gd name="T23" fmla="*/ 118 h 942"/>
                <a:gd name="T24" fmla="*/ 0 w 640"/>
                <a:gd name="T25" fmla="*/ 149 h 942"/>
                <a:gd name="T26" fmla="*/ 14 w 640"/>
                <a:gd name="T27" fmla="*/ 186 h 942"/>
                <a:gd name="T28" fmla="*/ 37 w 640"/>
                <a:gd name="T29" fmla="*/ 231 h 942"/>
                <a:gd name="T30" fmla="*/ 59 w 640"/>
                <a:gd name="T31" fmla="*/ 226 h 942"/>
                <a:gd name="T32" fmla="*/ 77 w 640"/>
                <a:gd name="T33" fmla="*/ 208 h 942"/>
                <a:gd name="T34" fmla="*/ 154 w 640"/>
                <a:gd name="T35" fmla="*/ 217 h 942"/>
                <a:gd name="T36" fmla="*/ 204 w 640"/>
                <a:gd name="T37" fmla="*/ 285 h 942"/>
                <a:gd name="T38" fmla="*/ 227 w 640"/>
                <a:gd name="T39" fmla="*/ 349 h 942"/>
                <a:gd name="T40" fmla="*/ 286 w 640"/>
                <a:gd name="T41" fmla="*/ 453 h 942"/>
                <a:gd name="T42" fmla="*/ 309 w 640"/>
                <a:gd name="T43" fmla="*/ 462 h 942"/>
                <a:gd name="T44" fmla="*/ 336 w 640"/>
                <a:gd name="T45" fmla="*/ 498 h 942"/>
                <a:gd name="T46" fmla="*/ 386 w 640"/>
                <a:gd name="T47" fmla="*/ 535 h 942"/>
                <a:gd name="T48" fmla="*/ 408 w 640"/>
                <a:gd name="T49" fmla="*/ 598 h 942"/>
                <a:gd name="T50" fmla="*/ 449 w 640"/>
                <a:gd name="T51" fmla="*/ 743 h 942"/>
                <a:gd name="T52" fmla="*/ 431 w 640"/>
                <a:gd name="T53" fmla="*/ 856 h 942"/>
                <a:gd name="T54" fmla="*/ 454 w 640"/>
                <a:gd name="T55" fmla="*/ 938 h 942"/>
                <a:gd name="T56" fmla="*/ 467 w 640"/>
                <a:gd name="T57" fmla="*/ 924 h 942"/>
                <a:gd name="T58" fmla="*/ 485 w 640"/>
                <a:gd name="T59" fmla="*/ 838 h 942"/>
                <a:gd name="T60" fmla="*/ 544 w 640"/>
                <a:gd name="T61" fmla="*/ 788 h 942"/>
                <a:gd name="T62" fmla="*/ 599 w 640"/>
                <a:gd name="T63" fmla="*/ 720 h 942"/>
                <a:gd name="T64" fmla="*/ 630 w 640"/>
                <a:gd name="T65" fmla="*/ 652 h 942"/>
                <a:gd name="T66" fmla="*/ 612 w 640"/>
                <a:gd name="T67" fmla="*/ 612 h 942"/>
                <a:gd name="T68" fmla="*/ 544 w 640"/>
                <a:gd name="T69" fmla="*/ 557 h 942"/>
                <a:gd name="T70" fmla="*/ 494 w 640"/>
                <a:gd name="T71" fmla="*/ 530 h 942"/>
                <a:gd name="T72" fmla="*/ 408 w 640"/>
                <a:gd name="T73" fmla="*/ 535 h 942"/>
                <a:gd name="T74" fmla="*/ 399 w 640"/>
                <a:gd name="T75" fmla="*/ 480 h 942"/>
                <a:gd name="T76" fmla="*/ 372 w 640"/>
                <a:gd name="T77" fmla="*/ 485 h 942"/>
                <a:gd name="T78" fmla="*/ 390 w 640"/>
                <a:gd name="T79" fmla="*/ 421 h 942"/>
                <a:gd name="T80" fmla="*/ 436 w 640"/>
                <a:gd name="T81" fmla="*/ 430 h 942"/>
                <a:gd name="T82" fmla="*/ 458 w 640"/>
                <a:gd name="T83" fmla="*/ 362 h 942"/>
                <a:gd name="T84" fmla="*/ 499 w 640"/>
                <a:gd name="T85" fmla="*/ 326 h 942"/>
                <a:gd name="T86" fmla="*/ 508 w 640"/>
                <a:gd name="T87" fmla="*/ 304 h 942"/>
                <a:gd name="T88" fmla="*/ 513 w 640"/>
                <a:gd name="T89" fmla="*/ 285 h 942"/>
                <a:gd name="T90" fmla="*/ 522 w 640"/>
                <a:gd name="T91" fmla="*/ 240 h 942"/>
                <a:gd name="T92" fmla="*/ 476 w 640"/>
                <a:gd name="T93" fmla="*/ 208 h 942"/>
                <a:gd name="T94" fmla="*/ 436 w 640"/>
                <a:gd name="T95" fmla="*/ 199 h 942"/>
                <a:gd name="T96" fmla="*/ 426 w 640"/>
                <a:gd name="T97" fmla="*/ 258 h 942"/>
                <a:gd name="T98" fmla="*/ 399 w 640"/>
                <a:gd name="T99" fmla="*/ 240 h 942"/>
                <a:gd name="T100" fmla="*/ 358 w 640"/>
                <a:gd name="T101" fmla="*/ 204 h 942"/>
                <a:gd name="T102" fmla="*/ 399 w 640"/>
                <a:gd name="T103" fmla="*/ 186 h 942"/>
                <a:gd name="T104" fmla="*/ 417 w 640"/>
                <a:gd name="T105" fmla="*/ 154 h 942"/>
                <a:gd name="T106" fmla="*/ 440 w 640"/>
                <a:gd name="T107" fmla="*/ 127 h 942"/>
                <a:gd name="T108" fmla="*/ 440 w 640"/>
                <a:gd name="T109" fmla="*/ 168 h 942"/>
                <a:gd name="T110" fmla="*/ 499 w 640"/>
                <a:gd name="T111" fmla="*/ 186 h 942"/>
                <a:gd name="T112" fmla="*/ 494 w 640"/>
                <a:gd name="T113" fmla="*/ 136 h 942"/>
                <a:gd name="T114" fmla="*/ 445 w 640"/>
                <a:gd name="T115" fmla="*/ 100 h 942"/>
                <a:gd name="T116" fmla="*/ 449 w 640"/>
                <a:gd name="T117" fmla="*/ 54 h 942"/>
                <a:gd name="T118" fmla="*/ 490 w 640"/>
                <a:gd name="T119" fmla="*/ 27 h 942"/>
                <a:gd name="T120" fmla="*/ 508 w 640"/>
                <a:gd name="T121" fmla="*/ 0 h 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40" h="942">
                  <a:moveTo>
                    <a:pt x="440" y="0"/>
                  </a:moveTo>
                  <a:lnTo>
                    <a:pt x="426" y="4"/>
                  </a:lnTo>
                  <a:lnTo>
                    <a:pt x="408" y="9"/>
                  </a:lnTo>
                  <a:lnTo>
                    <a:pt x="390" y="14"/>
                  </a:lnTo>
                  <a:lnTo>
                    <a:pt x="386" y="23"/>
                  </a:lnTo>
                  <a:lnTo>
                    <a:pt x="386" y="23"/>
                  </a:lnTo>
                  <a:lnTo>
                    <a:pt x="381" y="18"/>
                  </a:lnTo>
                  <a:lnTo>
                    <a:pt x="372" y="14"/>
                  </a:lnTo>
                  <a:lnTo>
                    <a:pt x="358" y="27"/>
                  </a:lnTo>
                  <a:lnTo>
                    <a:pt x="368" y="45"/>
                  </a:lnTo>
                  <a:lnTo>
                    <a:pt x="381" y="50"/>
                  </a:lnTo>
                  <a:lnTo>
                    <a:pt x="395" y="50"/>
                  </a:lnTo>
                  <a:lnTo>
                    <a:pt x="408" y="50"/>
                  </a:lnTo>
                  <a:lnTo>
                    <a:pt x="399" y="59"/>
                  </a:lnTo>
                  <a:lnTo>
                    <a:pt x="390" y="68"/>
                  </a:lnTo>
                  <a:lnTo>
                    <a:pt x="381" y="68"/>
                  </a:lnTo>
                  <a:lnTo>
                    <a:pt x="372" y="63"/>
                  </a:lnTo>
                  <a:lnTo>
                    <a:pt x="372" y="72"/>
                  </a:lnTo>
                  <a:lnTo>
                    <a:pt x="377" y="81"/>
                  </a:lnTo>
                  <a:lnTo>
                    <a:pt x="372" y="86"/>
                  </a:lnTo>
                  <a:lnTo>
                    <a:pt x="368" y="91"/>
                  </a:lnTo>
                  <a:lnTo>
                    <a:pt x="363" y="95"/>
                  </a:lnTo>
                  <a:lnTo>
                    <a:pt x="354" y="100"/>
                  </a:lnTo>
                  <a:lnTo>
                    <a:pt x="349" y="95"/>
                  </a:lnTo>
                  <a:lnTo>
                    <a:pt x="345" y="91"/>
                  </a:lnTo>
                  <a:lnTo>
                    <a:pt x="336" y="95"/>
                  </a:lnTo>
                  <a:lnTo>
                    <a:pt x="327" y="95"/>
                  </a:lnTo>
                  <a:lnTo>
                    <a:pt x="336" y="104"/>
                  </a:lnTo>
                  <a:lnTo>
                    <a:pt x="345" y="109"/>
                  </a:lnTo>
                  <a:lnTo>
                    <a:pt x="354" y="113"/>
                  </a:lnTo>
                  <a:lnTo>
                    <a:pt x="358" y="113"/>
                  </a:lnTo>
                  <a:lnTo>
                    <a:pt x="358" y="118"/>
                  </a:lnTo>
                  <a:lnTo>
                    <a:pt x="363" y="131"/>
                  </a:lnTo>
                  <a:lnTo>
                    <a:pt x="368" y="136"/>
                  </a:lnTo>
                  <a:lnTo>
                    <a:pt x="363" y="136"/>
                  </a:lnTo>
                  <a:lnTo>
                    <a:pt x="358" y="131"/>
                  </a:lnTo>
                  <a:lnTo>
                    <a:pt x="358" y="127"/>
                  </a:lnTo>
                  <a:lnTo>
                    <a:pt x="354" y="127"/>
                  </a:lnTo>
                  <a:lnTo>
                    <a:pt x="345" y="136"/>
                  </a:lnTo>
                  <a:lnTo>
                    <a:pt x="340" y="140"/>
                  </a:lnTo>
                  <a:lnTo>
                    <a:pt x="336" y="140"/>
                  </a:lnTo>
                  <a:lnTo>
                    <a:pt x="331" y="136"/>
                  </a:lnTo>
                  <a:lnTo>
                    <a:pt x="331" y="127"/>
                  </a:lnTo>
                  <a:lnTo>
                    <a:pt x="331" y="118"/>
                  </a:lnTo>
                  <a:lnTo>
                    <a:pt x="327" y="109"/>
                  </a:lnTo>
                  <a:lnTo>
                    <a:pt x="322" y="104"/>
                  </a:lnTo>
                  <a:lnTo>
                    <a:pt x="318" y="95"/>
                  </a:lnTo>
                  <a:lnTo>
                    <a:pt x="313" y="91"/>
                  </a:lnTo>
                  <a:lnTo>
                    <a:pt x="309" y="95"/>
                  </a:lnTo>
                  <a:lnTo>
                    <a:pt x="300" y="95"/>
                  </a:lnTo>
                  <a:lnTo>
                    <a:pt x="286" y="95"/>
                  </a:lnTo>
                  <a:lnTo>
                    <a:pt x="268" y="91"/>
                  </a:lnTo>
                  <a:lnTo>
                    <a:pt x="263" y="86"/>
                  </a:lnTo>
                  <a:lnTo>
                    <a:pt x="254" y="81"/>
                  </a:lnTo>
                  <a:lnTo>
                    <a:pt x="241" y="81"/>
                  </a:lnTo>
                  <a:lnTo>
                    <a:pt x="232" y="86"/>
                  </a:lnTo>
                  <a:lnTo>
                    <a:pt x="222" y="91"/>
                  </a:lnTo>
                  <a:lnTo>
                    <a:pt x="218" y="100"/>
                  </a:lnTo>
                  <a:lnTo>
                    <a:pt x="222" y="104"/>
                  </a:lnTo>
                  <a:lnTo>
                    <a:pt x="236" y="109"/>
                  </a:lnTo>
                  <a:lnTo>
                    <a:pt x="245" y="109"/>
                  </a:lnTo>
                  <a:lnTo>
                    <a:pt x="245" y="104"/>
                  </a:lnTo>
                  <a:lnTo>
                    <a:pt x="245" y="100"/>
                  </a:lnTo>
                  <a:lnTo>
                    <a:pt x="250" y="104"/>
                  </a:lnTo>
                  <a:lnTo>
                    <a:pt x="254" y="113"/>
                  </a:lnTo>
                  <a:lnTo>
                    <a:pt x="263" y="113"/>
                  </a:lnTo>
                  <a:lnTo>
                    <a:pt x="268" y="113"/>
                  </a:lnTo>
                  <a:lnTo>
                    <a:pt x="263" y="122"/>
                  </a:lnTo>
                  <a:lnTo>
                    <a:pt x="254" y="127"/>
                  </a:lnTo>
                  <a:lnTo>
                    <a:pt x="245" y="127"/>
                  </a:lnTo>
                  <a:lnTo>
                    <a:pt x="232" y="122"/>
                  </a:lnTo>
                  <a:lnTo>
                    <a:pt x="218" y="118"/>
                  </a:lnTo>
                  <a:lnTo>
                    <a:pt x="209" y="118"/>
                  </a:lnTo>
                  <a:lnTo>
                    <a:pt x="200" y="122"/>
                  </a:lnTo>
                  <a:lnTo>
                    <a:pt x="195" y="127"/>
                  </a:lnTo>
                  <a:lnTo>
                    <a:pt x="191" y="122"/>
                  </a:lnTo>
                  <a:lnTo>
                    <a:pt x="182" y="127"/>
                  </a:lnTo>
                  <a:lnTo>
                    <a:pt x="168" y="127"/>
                  </a:lnTo>
                  <a:lnTo>
                    <a:pt x="150" y="122"/>
                  </a:lnTo>
                  <a:lnTo>
                    <a:pt x="123" y="113"/>
                  </a:lnTo>
                  <a:lnTo>
                    <a:pt x="82" y="113"/>
                  </a:lnTo>
                  <a:lnTo>
                    <a:pt x="59" y="113"/>
                  </a:lnTo>
                  <a:lnTo>
                    <a:pt x="46" y="113"/>
                  </a:lnTo>
                  <a:lnTo>
                    <a:pt x="37" y="118"/>
                  </a:lnTo>
                  <a:lnTo>
                    <a:pt x="32" y="122"/>
                  </a:lnTo>
                  <a:lnTo>
                    <a:pt x="27" y="131"/>
                  </a:lnTo>
                  <a:lnTo>
                    <a:pt x="23" y="140"/>
                  </a:lnTo>
                  <a:lnTo>
                    <a:pt x="23" y="149"/>
                  </a:lnTo>
                  <a:lnTo>
                    <a:pt x="14" y="149"/>
                  </a:lnTo>
                  <a:lnTo>
                    <a:pt x="5" y="149"/>
                  </a:lnTo>
                  <a:lnTo>
                    <a:pt x="0" y="149"/>
                  </a:lnTo>
                  <a:lnTo>
                    <a:pt x="9" y="159"/>
                  </a:lnTo>
                  <a:lnTo>
                    <a:pt x="14" y="163"/>
                  </a:lnTo>
                  <a:lnTo>
                    <a:pt x="23" y="168"/>
                  </a:lnTo>
                  <a:lnTo>
                    <a:pt x="32" y="168"/>
                  </a:lnTo>
                  <a:lnTo>
                    <a:pt x="23" y="177"/>
                  </a:lnTo>
                  <a:lnTo>
                    <a:pt x="18" y="181"/>
                  </a:lnTo>
                  <a:lnTo>
                    <a:pt x="14" y="186"/>
                  </a:lnTo>
                  <a:lnTo>
                    <a:pt x="18" y="195"/>
                  </a:lnTo>
                  <a:lnTo>
                    <a:pt x="32" y="199"/>
                  </a:lnTo>
                  <a:lnTo>
                    <a:pt x="41" y="208"/>
                  </a:lnTo>
                  <a:lnTo>
                    <a:pt x="46" y="213"/>
                  </a:lnTo>
                  <a:lnTo>
                    <a:pt x="46" y="217"/>
                  </a:lnTo>
                  <a:lnTo>
                    <a:pt x="41" y="222"/>
                  </a:lnTo>
                  <a:lnTo>
                    <a:pt x="37" y="231"/>
                  </a:lnTo>
                  <a:lnTo>
                    <a:pt x="37" y="236"/>
                  </a:lnTo>
                  <a:lnTo>
                    <a:pt x="41" y="240"/>
                  </a:lnTo>
                  <a:lnTo>
                    <a:pt x="41" y="236"/>
                  </a:lnTo>
                  <a:lnTo>
                    <a:pt x="46" y="231"/>
                  </a:lnTo>
                  <a:lnTo>
                    <a:pt x="50" y="231"/>
                  </a:lnTo>
                  <a:lnTo>
                    <a:pt x="55" y="231"/>
                  </a:lnTo>
                  <a:lnTo>
                    <a:pt x="59" y="226"/>
                  </a:lnTo>
                  <a:lnTo>
                    <a:pt x="64" y="222"/>
                  </a:lnTo>
                  <a:lnTo>
                    <a:pt x="64" y="226"/>
                  </a:lnTo>
                  <a:lnTo>
                    <a:pt x="68" y="231"/>
                  </a:lnTo>
                  <a:lnTo>
                    <a:pt x="73" y="231"/>
                  </a:lnTo>
                  <a:lnTo>
                    <a:pt x="77" y="231"/>
                  </a:lnTo>
                  <a:lnTo>
                    <a:pt x="77" y="222"/>
                  </a:lnTo>
                  <a:lnTo>
                    <a:pt x="77" y="208"/>
                  </a:lnTo>
                  <a:lnTo>
                    <a:pt x="77" y="204"/>
                  </a:lnTo>
                  <a:lnTo>
                    <a:pt x="86" y="199"/>
                  </a:lnTo>
                  <a:lnTo>
                    <a:pt x="100" y="199"/>
                  </a:lnTo>
                  <a:lnTo>
                    <a:pt x="123" y="199"/>
                  </a:lnTo>
                  <a:lnTo>
                    <a:pt x="136" y="208"/>
                  </a:lnTo>
                  <a:lnTo>
                    <a:pt x="145" y="213"/>
                  </a:lnTo>
                  <a:lnTo>
                    <a:pt x="154" y="217"/>
                  </a:lnTo>
                  <a:lnTo>
                    <a:pt x="159" y="217"/>
                  </a:lnTo>
                  <a:lnTo>
                    <a:pt x="164" y="226"/>
                  </a:lnTo>
                  <a:lnTo>
                    <a:pt x="168" y="231"/>
                  </a:lnTo>
                  <a:lnTo>
                    <a:pt x="173" y="236"/>
                  </a:lnTo>
                  <a:lnTo>
                    <a:pt x="186" y="249"/>
                  </a:lnTo>
                  <a:lnTo>
                    <a:pt x="195" y="267"/>
                  </a:lnTo>
                  <a:lnTo>
                    <a:pt x="204" y="285"/>
                  </a:lnTo>
                  <a:lnTo>
                    <a:pt x="209" y="290"/>
                  </a:lnTo>
                  <a:lnTo>
                    <a:pt x="218" y="294"/>
                  </a:lnTo>
                  <a:lnTo>
                    <a:pt x="222" y="294"/>
                  </a:lnTo>
                  <a:lnTo>
                    <a:pt x="222" y="299"/>
                  </a:lnTo>
                  <a:lnTo>
                    <a:pt x="222" y="313"/>
                  </a:lnTo>
                  <a:lnTo>
                    <a:pt x="227" y="331"/>
                  </a:lnTo>
                  <a:lnTo>
                    <a:pt x="227" y="349"/>
                  </a:lnTo>
                  <a:lnTo>
                    <a:pt x="227" y="362"/>
                  </a:lnTo>
                  <a:lnTo>
                    <a:pt x="232" y="376"/>
                  </a:lnTo>
                  <a:lnTo>
                    <a:pt x="245" y="390"/>
                  </a:lnTo>
                  <a:lnTo>
                    <a:pt x="259" y="417"/>
                  </a:lnTo>
                  <a:lnTo>
                    <a:pt x="272" y="435"/>
                  </a:lnTo>
                  <a:lnTo>
                    <a:pt x="281" y="449"/>
                  </a:lnTo>
                  <a:lnTo>
                    <a:pt x="286" y="453"/>
                  </a:lnTo>
                  <a:lnTo>
                    <a:pt x="290" y="453"/>
                  </a:lnTo>
                  <a:lnTo>
                    <a:pt x="290" y="439"/>
                  </a:lnTo>
                  <a:lnTo>
                    <a:pt x="286" y="430"/>
                  </a:lnTo>
                  <a:lnTo>
                    <a:pt x="295" y="435"/>
                  </a:lnTo>
                  <a:lnTo>
                    <a:pt x="300" y="444"/>
                  </a:lnTo>
                  <a:lnTo>
                    <a:pt x="304" y="453"/>
                  </a:lnTo>
                  <a:lnTo>
                    <a:pt x="309" y="462"/>
                  </a:lnTo>
                  <a:lnTo>
                    <a:pt x="309" y="471"/>
                  </a:lnTo>
                  <a:lnTo>
                    <a:pt x="313" y="476"/>
                  </a:lnTo>
                  <a:lnTo>
                    <a:pt x="318" y="480"/>
                  </a:lnTo>
                  <a:lnTo>
                    <a:pt x="322" y="485"/>
                  </a:lnTo>
                  <a:lnTo>
                    <a:pt x="322" y="494"/>
                  </a:lnTo>
                  <a:lnTo>
                    <a:pt x="327" y="498"/>
                  </a:lnTo>
                  <a:lnTo>
                    <a:pt x="336" y="498"/>
                  </a:lnTo>
                  <a:lnTo>
                    <a:pt x="349" y="503"/>
                  </a:lnTo>
                  <a:lnTo>
                    <a:pt x="358" y="507"/>
                  </a:lnTo>
                  <a:lnTo>
                    <a:pt x="368" y="512"/>
                  </a:lnTo>
                  <a:lnTo>
                    <a:pt x="372" y="512"/>
                  </a:lnTo>
                  <a:lnTo>
                    <a:pt x="381" y="517"/>
                  </a:lnTo>
                  <a:lnTo>
                    <a:pt x="381" y="521"/>
                  </a:lnTo>
                  <a:lnTo>
                    <a:pt x="386" y="535"/>
                  </a:lnTo>
                  <a:lnTo>
                    <a:pt x="404" y="539"/>
                  </a:lnTo>
                  <a:lnTo>
                    <a:pt x="417" y="548"/>
                  </a:lnTo>
                  <a:lnTo>
                    <a:pt x="417" y="553"/>
                  </a:lnTo>
                  <a:lnTo>
                    <a:pt x="417" y="566"/>
                  </a:lnTo>
                  <a:lnTo>
                    <a:pt x="417" y="584"/>
                  </a:lnTo>
                  <a:lnTo>
                    <a:pt x="413" y="594"/>
                  </a:lnTo>
                  <a:lnTo>
                    <a:pt x="408" y="598"/>
                  </a:lnTo>
                  <a:lnTo>
                    <a:pt x="408" y="612"/>
                  </a:lnTo>
                  <a:lnTo>
                    <a:pt x="413" y="634"/>
                  </a:lnTo>
                  <a:lnTo>
                    <a:pt x="426" y="666"/>
                  </a:lnTo>
                  <a:lnTo>
                    <a:pt x="440" y="689"/>
                  </a:lnTo>
                  <a:lnTo>
                    <a:pt x="445" y="702"/>
                  </a:lnTo>
                  <a:lnTo>
                    <a:pt x="445" y="720"/>
                  </a:lnTo>
                  <a:lnTo>
                    <a:pt x="449" y="743"/>
                  </a:lnTo>
                  <a:lnTo>
                    <a:pt x="445" y="761"/>
                  </a:lnTo>
                  <a:lnTo>
                    <a:pt x="445" y="775"/>
                  </a:lnTo>
                  <a:lnTo>
                    <a:pt x="436" y="797"/>
                  </a:lnTo>
                  <a:lnTo>
                    <a:pt x="431" y="811"/>
                  </a:lnTo>
                  <a:lnTo>
                    <a:pt x="431" y="820"/>
                  </a:lnTo>
                  <a:lnTo>
                    <a:pt x="431" y="838"/>
                  </a:lnTo>
                  <a:lnTo>
                    <a:pt x="431" y="856"/>
                  </a:lnTo>
                  <a:lnTo>
                    <a:pt x="431" y="874"/>
                  </a:lnTo>
                  <a:lnTo>
                    <a:pt x="431" y="888"/>
                  </a:lnTo>
                  <a:lnTo>
                    <a:pt x="431" y="911"/>
                  </a:lnTo>
                  <a:lnTo>
                    <a:pt x="436" y="924"/>
                  </a:lnTo>
                  <a:lnTo>
                    <a:pt x="445" y="929"/>
                  </a:lnTo>
                  <a:lnTo>
                    <a:pt x="449" y="933"/>
                  </a:lnTo>
                  <a:lnTo>
                    <a:pt x="454" y="938"/>
                  </a:lnTo>
                  <a:lnTo>
                    <a:pt x="458" y="938"/>
                  </a:lnTo>
                  <a:lnTo>
                    <a:pt x="463" y="942"/>
                  </a:lnTo>
                  <a:lnTo>
                    <a:pt x="472" y="942"/>
                  </a:lnTo>
                  <a:lnTo>
                    <a:pt x="476" y="938"/>
                  </a:lnTo>
                  <a:lnTo>
                    <a:pt x="476" y="933"/>
                  </a:lnTo>
                  <a:lnTo>
                    <a:pt x="472" y="929"/>
                  </a:lnTo>
                  <a:lnTo>
                    <a:pt x="467" y="924"/>
                  </a:lnTo>
                  <a:lnTo>
                    <a:pt x="458" y="920"/>
                  </a:lnTo>
                  <a:lnTo>
                    <a:pt x="454" y="915"/>
                  </a:lnTo>
                  <a:lnTo>
                    <a:pt x="463" y="902"/>
                  </a:lnTo>
                  <a:lnTo>
                    <a:pt x="472" y="893"/>
                  </a:lnTo>
                  <a:lnTo>
                    <a:pt x="476" y="879"/>
                  </a:lnTo>
                  <a:lnTo>
                    <a:pt x="481" y="847"/>
                  </a:lnTo>
                  <a:lnTo>
                    <a:pt x="485" y="838"/>
                  </a:lnTo>
                  <a:lnTo>
                    <a:pt x="499" y="829"/>
                  </a:lnTo>
                  <a:lnTo>
                    <a:pt x="513" y="820"/>
                  </a:lnTo>
                  <a:lnTo>
                    <a:pt x="517" y="811"/>
                  </a:lnTo>
                  <a:lnTo>
                    <a:pt x="517" y="807"/>
                  </a:lnTo>
                  <a:lnTo>
                    <a:pt x="522" y="802"/>
                  </a:lnTo>
                  <a:lnTo>
                    <a:pt x="531" y="797"/>
                  </a:lnTo>
                  <a:lnTo>
                    <a:pt x="544" y="788"/>
                  </a:lnTo>
                  <a:lnTo>
                    <a:pt x="553" y="775"/>
                  </a:lnTo>
                  <a:lnTo>
                    <a:pt x="558" y="761"/>
                  </a:lnTo>
                  <a:lnTo>
                    <a:pt x="562" y="748"/>
                  </a:lnTo>
                  <a:lnTo>
                    <a:pt x="572" y="739"/>
                  </a:lnTo>
                  <a:lnTo>
                    <a:pt x="581" y="729"/>
                  </a:lnTo>
                  <a:lnTo>
                    <a:pt x="590" y="725"/>
                  </a:lnTo>
                  <a:lnTo>
                    <a:pt x="599" y="720"/>
                  </a:lnTo>
                  <a:lnTo>
                    <a:pt x="599" y="707"/>
                  </a:lnTo>
                  <a:lnTo>
                    <a:pt x="603" y="698"/>
                  </a:lnTo>
                  <a:lnTo>
                    <a:pt x="612" y="689"/>
                  </a:lnTo>
                  <a:lnTo>
                    <a:pt x="617" y="684"/>
                  </a:lnTo>
                  <a:lnTo>
                    <a:pt x="617" y="675"/>
                  </a:lnTo>
                  <a:lnTo>
                    <a:pt x="621" y="666"/>
                  </a:lnTo>
                  <a:lnTo>
                    <a:pt x="630" y="652"/>
                  </a:lnTo>
                  <a:lnTo>
                    <a:pt x="635" y="639"/>
                  </a:lnTo>
                  <a:lnTo>
                    <a:pt x="640" y="630"/>
                  </a:lnTo>
                  <a:lnTo>
                    <a:pt x="635" y="621"/>
                  </a:lnTo>
                  <a:lnTo>
                    <a:pt x="630" y="621"/>
                  </a:lnTo>
                  <a:lnTo>
                    <a:pt x="621" y="621"/>
                  </a:lnTo>
                  <a:lnTo>
                    <a:pt x="617" y="616"/>
                  </a:lnTo>
                  <a:lnTo>
                    <a:pt x="612" y="612"/>
                  </a:lnTo>
                  <a:lnTo>
                    <a:pt x="594" y="603"/>
                  </a:lnTo>
                  <a:lnTo>
                    <a:pt x="581" y="598"/>
                  </a:lnTo>
                  <a:lnTo>
                    <a:pt x="567" y="594"/>
                  </a:lnTo>
                  <a:lnTo>
                    <a:pt x="558" y="594"/>
                  </a:lnTo>
                  <a:lnTo>
                    <a:pt x="558" y="584"/>
                  </a:lnTo>
                  <a:lnTo>
                    <a:pt x="553" y="566"/>
                  </a:lnTo>
                  <a:lnTo>
                    <a:pt x="544" y="557"/>
                  </a:lnTo>
                  <a:lnTo>
                    <a:pt x="535" y="557"/>
                  </a:lnTo>
                  <a:lnTo>
                    <a:pt x="526" y="548"/>
                  </a:lnTo>
                  <a:lnTo>
                    <a:pt x="522" y="544"/>
                  </a:lnTo>
                  <a:lnTo>
                    <a:pt x="517" y="535"/>
                  </a:lnTo>
                  <a:lnTo>
                    <a:pt x="508" y="530"/>
                  </a:lnTo>
                  <a:lnTo>
                    <a:pt x="499" y="526"/>
                  </a:lnTo>
                  <a:lnTo>
                    <a:pt x="494" y="530"/>
                  </a:lnTo>
                  <a:lnTo>
                    <a:pt x="485" y="530"/>
                  </a:lnTo>
                  <a:lnTo>
                    <a:pt x="476" y="526"/>
                  </a:lnTo>
                  <a:lnTo>
                    <a:pt x="454" y="517"/>
                  </a:lnTo>
                  <a:lnTo>
                    <a:pt x="440" y="526"/>
                  </a:lnTo>
                  <a:lnTo>
                    <a:pt x="431" y="530"/>
                  </a:lnTo>
                  <a:lnTo>
                    <a:pt x="417" y="535"/>
                  </a:lnTo>
                  <a:lnTo>
                    <a:pt x="408" y="535"/>
                  </a:lnTo>
                  <a:lnTo>
                    <a:pt x="404" y="535"/>
                  </a:lnTo>
                  <a:lnTo>
                    <a:pt x="404" y="530"/>
                  </a:lnTo>
                  <a:lnTo>
                    <a:pt x="404" y="517"/>
                  </a:lnTo>
                  <a:lnTo>
                    <a:pt x="404" y="503"/>
                  </a:lnTo>
                  <a:lnTo>
                    <a:pt x="404" y="498"/>
                  </a:lnTo>
                  <a:lnTo>
                    <a:pt x="399" y="489"/>
                  </a:lnTo>
                  <a:lnTo>
                    <a:pt x="399" y="480"/>
                  </a:lnTo>
                  <a:lnTo>
                    <a:pt x="399" y="471"/>
                  </a:lnTo>
                  <a:lnTo>
                    <a:pt x="399" y="462"/>
                  </a:lnTo>
                  <a:lnTo>
                    <a:pt x="395" y="462"/>
                  </a:lnTo>
                  <a:lnTo>
                    <a:pt x="386" y="467"/>
                  </a:lnTo>
                  <a:lnTo>
                    <a:pt x="381" y="476"/>
                  </a:lnTo>
                  <a:lnTo>
                    <a:pt x="377" y="480"/>
                  </a:lnTo>
                  <a:lnTo>
                    <a:pt x="372" y="485"/>
                  </a:lnTo>
                  <a:lnTo>
                    <a:pt x="358" y="476"/>
                  </a:lnTo>
                  <a:lnTo>
                    <a:pt x="349" y="467"/>
                  </a:lnTo>
                  <a:lnTo>
                    <a:pt x="349" y="449"/>
                  </a:lnTo>
                  <a:lnTo>
                    <a:pt x="349" y="435"/>
                  </a:lnTo>
                  <a:lnTo>
                    <a:pt x="354" y="426"/>
                  </a:lnTo>
                  <a:lnTo>
                    <a:pt x="368" y="421"/>
                  </a:lnTo>
                  <a:lnTo>
                    <a:pt x="390" y="421"/>
                  </a:lnTo>
                  <a:lnTo>
                    <a:pt x="399" y="417"/>
                  </a:lnTo>
                  <a:lnTo>
                    <a:pt x="404" y="421"/>
                  </a:lnTo>
                  <a:lnTo>
                    <a:pt x="413" y="430"/>
                  </a:lnTo>
                  <a:lnTo>
                    <a:pt x="422" y="439"/>
                  </a:lnTo>
                  <a:lnTo>
                    <a:pt x="426" y="444"/>
                  </a:lnTo>
                  <a:lnTo>
                    <a:pt x="436" y="444"/>
                  </a:lnTo>
                  <a:lnTo>
                    <a:pt x="436" y="430"/>
                  </a:lnTo>
                  <a:lnTo>
                    <a:pt x="436" y="412"/>
                  </a:lnTo>
                  <a:lnTo>
                    <a:pt x="436" y="403"/>
                  </a:lnTo>
                  <a:lnTo>
                    <a:pt x="445" y="390"/>
                  </a:lnTo>
                  <a:lnTo>
                    <a:pt x="454" y="381"/>
                  </a:lnTo>
                  <a:lnTo>
                    <a:pt x="454" y="376"/>
                  </a:lnTo>
                  <a:lnTo>
                    <a:pt x="454" y="367"/>
                  </a:lnTo>
                  <a:lnTo>
                    <a:pt x="458" y="362"/>
                  </a:lnTo>
                  <a:lnTo>
                    <a:pt x="463" y="353"/>
                  </a:lnTo>
                  <a:lnTo>
                    <a:pt x="467" y="344"/>
                  </a:lnTo>
                  <a:lnTo>
                    <a:pt x="472" y="340"/>
                  </a:lnTo>
                  <a:lnTo>
                    <a:pt x="490" y="340"/>
                  </a:lnTo>
                  <a:lnTo>
                    <a:pt x="499" y="340"/>
                  </a:lnTo>
                  <a:lnTo>
                    <a:pt x="499" y="335"/>
                  </a:lnTo>
                  <a:lnTo>
                    <a:pt x="499" y="326"/>
                  </a:lnTo>
                  <a:lnTo>
                    <a:pt x="504" y="326"/>
                  </a:lnTo>
                  <a:lnTo>
                    <a:pt x="517" y="326"/>
                  </a:lnTo>
                  <a:lnTo>
                    <a:pt x="522" y="317"/>
                  </a:lnTo>
                  <a:lnTo>
                    <a:pt x="526" y="313"/>
                  </a:lnTo>
                  <a:lnTo>
                    <a:pt x="522" y="308"/>
                  </a:lnTo>
                  <a:lnTo>
                    <a:pt x="513" y="304"/>
                  </a:lnTo>
                  <a:lnTo>
                    <a:pt x="508" y="304"/>
                  </a:lnTo>
                  <a:lnTo>
                    <a:pt x="508" y="294"/>
                  </a:lnTo>
                  <a:lnTo>
                    <a:pt x="508" y="290"/>
                  </a:lnTo>
                  <a:lnTo>
                    <a:pt x="499" y="294"/>
                  </a:lnTo>
                  <a:lnTo>
                    <a:pt x="490" y="294"/>
                  </a:lnTo>
                  <a:lnTo>
                    <a:pt x="494" y="290"/>
                  </a:lnTo>
                  <a:lnTo>
                    <a:pt x="504" y="285"/>
                  </a:lnTo>
                  <a:lnTo>
                    <a:pt x="513" y="285"/>
                  </a:lnTo>
                  <a:lnTo>
                    <a:pt x="522" y="285"/>
                  </a:lnTo>
                  <a:lnTo>
                    <a:pt x="535" y="276"/>
                  </a:lnTo>
                  <a:lnTo>
                    <a:pt x="540" y="272"/>
                  </a:lnTo>
                  <a:lnTo>
                    <a:pt x="544" y="263"/>
                  </a:lnTo>
                  <a:lnTo>
                    <a:pt x="540" y="258"/>
                  </a:lnTo>
                  <a:lnTo>
                    <a:pt x="531" y="249"/>
                  </a:lnTo>
                  <a:lnTo>
                    <a:pt x="522" y="240"/>
                  </a:lnTo>
                  <a:lnTo>
                    <a:pt x="513" y="226"/>
                  </a:lnTo>
                  <a:lnTo>
                    <a:pt x="508" y="213"/>
                  </a:lnTo>
                  <a:lnTo>
                    <a:pt x="499" y="208"/>
                  </a:lnTo>
                  <a:lnTo>
                    <a:pt x="494" y="208"/>
                  </a:lnTo>
                  <a:lnTo>
                    <a:pt x="485" y="213"/>
                  </a:lnTo>
                  <a:lnTo>
                    <a:pt x="481" y="217"/>
                  </a:lnTo>
                  <a:lnTo>
                    <a:pt x="476" y="208"/>
                  </a:lnTo>
                  <a:lnTo>
                    <a:pt x="472" y="199"/>
                  </a:lnTo>
                  <a:lnTo>
                    <a:pt x="463" y="195"/>
                  </a:lnTo>
                  <a:lnTo>
                    <a:pt x="454" y="195"/>
                  </a:lnTo>
                  <a:lnTo>
                    <a:pt x="449" y="190"/>
                  </a:lnTo>
                  <a:lnTo>
                    <a:pt x="445" y="186"/>
                  </a:lnTo>
                  <a:lnTo>
                    <a:pt x="440" y="190"/>
                  </a:lnTo>
                  <a:lnTo>
                    <a:pt x="436" y="199"/>
                  </a:lnTo>
                  <a:lnTo>
                    <a:pt x="431" y="208"/>
                  </a:lnTo>
                  <a:lnTo>
                    <a:pt x="431" y="222"/>
                  </a:lnTo>
                  <a:lnTo>
                    <a:pt x="436" y="226"/>
                  </a:lnTo>
                  <a:lnTo>
                    <a:pt x="440" y="231"/>
                  </a:lnTo>
                  <a:lnTo>
                    <a:pt x="436" y="245"/>
                  </a:lnTo>
                  <a:lnTo>
                    <a:pt x="431" y="254"/>
                  </a:lnTo>
                  <a:lnTo>
                    <a:pt x="426" y="258"/>
                  </a:lnTo>
                  <a:lnTo>
                    <a:pt x="426" y="267"/>
                  </a:lnTo>
                  <a:lnTo>
                    <a:pt x="422" y="267"/>
                  </a:lnTo>
                  <a:lnTo>
                    <a:pt x="417" y="263"/>
                  </a:lnTo>
                  <a:lnTo>
                    <a:pt x="417" y="258"/>
                  </a:lnTo>
                  <a:lnTo>
                    <a:pt x="413" y="249"/>
                  </a:lnTo>
                  <a:lnTo>
                    <a:pt x="408" y="245"/>
                  </a:lnTo>
                  <a:lnTo>
                    <a:pt x="399" y="240"/>
                  </a:lnTo>
                  <a:lnTo>
                    <a:pt x="390" y="236"/>
                  </a:lnTo>
                  <a:lnTo>
                    <a:pt x="386" y="231"/>
                  </a:lnTo>
                  <a:lnTo>
                    <a:pt x="377" y="226"/>
                  </a:lnTo>
                  <a:lnTo>
                    <a:pt x="368" y="226"/>
                  </a:lnTo>
                  <a:lnTo>
                    <a:pt x="358" y="217"/>
                  </a:lnTo>
                  <a:lnTo>
                    <a:pt x="358" y="213"/>
                  </a:lnTo>
                  <a:lnTo>
                    <a:pt x="358" y="204"/>
                  </a:lnTo>
                  <a:lnTo>
                    <a:pt x="372" y="186"/>
                  </a:lnTo>
                  <a:lnTo>
                    <a:pt x="381" y="181"/>
                  </a:lnTo>
                  <a:lnTo>
                    <a:pt x="386" y="177"/>
                  </a:lnTo>
                  <a:lnTo>
                    <a:pt x="390" y="172"/>
                  </a:lnTo>
                  <a:lnTo>
                    <a:pt x="390" y="172"/>
                  </a:lnTo>
                  <a:lnTo>
                    <a:pt x="395" y="177"/>
                  </a:lnTo>
                  <a:lnTo>
                    <a:pt x="399" y="186"/>
                  </a:lnTo>
                  <a:lnTo>
                    <a:pt x="413" y="186"/>
                  </a:lnTo>
                  <a:lnTo>
                    <a:pt x="422" y="181"/>
                  </a:lnTo>
                  <a:lnTo>
                    <a:pt x="426" y="177"/>
                  </a:lnTo>
                  <a:lnTo>
                    <a:pt x="426" y="177"/>
                  </a:lnTo>
                  <a:lnTo>
                    <a:pt x="422" y="172"/>
                  </a:lnTo>
                  <a:lnTo>
                    <a:pt x="413" y="163"/>
                  </a:lnTo>
                  <a:lnTo>
                    <a:pt x="417" y="154"/>
                  </a:lnTo>
                  <a:lnTo>
                    <a:pt x="422" y="145"/>
                  </a:lnTo>
                  <a:lnTo>
                    <a:pt x="431" y="140"/>
                  </a:lnTo>
                  <a:lnTo>
                    <a:pt x="431" y="136"/>
                  </a:lnTo>
                  <a:lnTo>
                    <a:pt x="426" y="131"/>
                  </a:lnTo>
                  <a:lnTo>
                    <a:pt x="422" y="122"/>
                  </a:lnTo>
                  <a:lnTo>
                    <a:pt x="431" y="122"/>
                  </a:lnTo>
                  <a:lnTo>
                    <a:pt x="440" y="127"/>
                  </a:lnTo>
                  <a:lnTo>
                    <a:pt x="449" y="131"/>
                  </a:lnTo>
                  <a:lnTo>
                    <a:pt x="458" y="136"/>
                  </a:lnTo>
                  <a:lnTo>
                    <a:pt x="458" y="145"/>
                  </a:lnTo>
                  <a:lnTo>
                    <a:pt x="454" y="154"/>
                  </a:lnTo>
                  <a:lnTo>
                    <a:pt x="454" y="159"/>
                  </a:lnTo>
                  <a:lnTo>
                    <a:pt x="445" y="163"/>
                  </a:lnTo>
                  <a:lnTo>
                    <a:pt x="440" y="168"/>
                  </a:lnTo>
                  <a:lnTo>
                    <a:pt x="445" y="172"/>
                  </a:lnTo>
                  <a:lnTo>
                    <a:pt x="454" y="177"/>
                  </a:lnTo>
                  <a:lnTo>
                    <a:pt x="467" y="186"/>
                  </a:lnTo>
                  <a:lnTo>
                    <a:pt x="481" y="195"/>
                  </a:lnTo>
                  <a:lnTo>
                    <a:pt x="485" y="195"/>
                  </a:lnTo>
                  <a:lnTo>
                    <a:pt x="494" y="190"/>
                  </a:lnTo>
                  <a:lnTo>
                    <a:pt x="499" y="186"/>
                  </a:lnTo>
                  <a:lnTo>
                    <a:pt x="508" y="177"/>
                  </a:lnTo>
                  <a:lnTo>
                    <a:pt x="513" y="163"/>
                  </a:lnTo>
                  <a:lnTo>
                    <a:pt x="517" y="154"/>
                  </a:lnTo>
                  <a:lnTo>
                    <a:pt x="513" y="149"/>
                  </a:lnTo>
                  <a:lnTo>
                    <a:pt x="504" y="145"/>
                  </a:lnTo>
                  <a:lnTo>
                    <a:pt x="494" y="145"/>
                  </a:lnTo>
                  <a:lnTo>
                    <a:pt x="494" y="136"/>
                  </a:lnTo>
                  <a:lnTo>
                    <a:pt x="494" y="127"/>
                  </a:lnTo>
                  <a:lnTo>
                    <a:pt x="490" y="118"/>
                  </a:lnTo>
                  <a:lnTo>
                    <a:pt x="485" y="113"/>
                  </a:lnTo>
                  <a:lnTo>
                    <a:pt x="476" y="109"/>
                  </a:lnTo>
                  <a:lnTo>
                    <a:pt x="467" y="109"/>
                  </a:lnTo>
                  <a:lnTo>
                    <a:pt x="454" y="104"/>
                  </a:lnTo>
                  <a:lnTo>
                    <a:pt x="445" y="100"/>
                  </a:lnTo>
                  <a:lnTo>
                    <a:pt x="436" y="95"/>
                  </a:lnTo>
                  <a:lnTo>
                    <a:pt x="426" y="95"/>
                  </a:lnTo>
                  <a:lnTo>
                    <a:pt x="431" y="91"/>
                  </a:lnTo>
                  <a:lnTo>
                    <a:pt x="436" y="81"/>
                  </a:lnTo>
                  <a:lnTo>
                    <a:pt x="436" y="72"/>
                  </a:lnTo>
                  <a:lnTo>
                    <a:pt x="440" y="59"/>
                  </a:lnTo>
                  <a:lnTo>
                    <a:pt x="449" y="54"/>
                  </a:lnTo>
                  <a:lnTo>
                    <a:pt x="454" y="54"/>
                  </a:lnTo>
                  <a:lnTo>
                    <a:pt x="458" y="45"/>
                  </a:lnTo>
                  <a:lnTo>
                    <a:pt x="463" y="36"/>
                  </a:lnTo>
                  <a:lnTo>
                    <a:pt x="472" y="36"/>
                  </a:lnTo>
                  <a:lnTo>
                    <a:pt x="481" y="36"/>
                  </a:lnTo>
                  <a:lnTo>
                    <a:pt x="485" y="32"/>
                  </a:lnTo>
                  <a:lnTo>
                    <a:pt x="490" y="27"/>
                  </a:lnTo>
                  <a:lnTo>
                    <a:pt x="499" y="27"/>
                  </a:lnTo>
                  <a:lnTo>
                    <a:pt x="513" y="18"/>
                  </a:lnTo>
                  <a:lnTo>
                    <a:pt x="522" y="18"/>
                  </a:lnTo>
                  <a:lnTo>
                    <a:pt x="522" y="14"/>
                  </a:lnTo>
                  <a:lnTo>
                    <a:pt x="522" y="4"/>
                  </a:lnTo>
                  <a:lnTo>
                    <a:pt x="517" y="4"/>
                  </a:lnTo>
                  <a:lnTo>
                    <a:pt x="508" y="0"/>
                  </a:lnTo>
                  <a:lnTo>
                    <a:pt x="481" y="0"/>
                  </a:lnTo>
                  <a:lnTo>
                    <a:pt x="458" y="0"/>
                  </a:lnTo>
                  <a:lnTo>
                    <a:pt x="440" y="0"/>
                  </a:ln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  <p:sp>
          <p:nvSpPr>
            <p:cNvPr id="7" name="Freeform 105">
              <a:extLst>
                <a:ext uri="{FF2B5EF4-FFF2-40B4-BE49-F238E27FC236}">
                  <a16:creationId xmlns:a16="http://schemas.microsoft.com/office/drawing/2014/main" id="{EE1098D7-9B36-47D9-9E5B-6572E7F5B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6844" y="2243144"/>
              <a:ext cx="28575" cy="22225"/>
            </a:xfrm>
            <a:custGeom>
              <a:avLst/>
              <a:gdLst>
                <a:gd name="T0" fmla="*/ 0 w 18"/>
                <a:gd name="T1" fmla="*/ 5 h 14"/>
                <a:gd name="T2" fmla="*/ 4 w 18"/>
                <a:gd name="T3" fmla="*/ 9 h 14"/>
                <a:gd name="T4" fmla="*/ 9 w 18"/>
                <a:gd name="T5" fmla="*/ 14 h 14"/>
                <a:gd name="T6" fmla="*/ 18 w 18"/>
                <a:gd name="T7" fmla="*/ 9 h 14"/>
                <a:gd name="T8" fmla="*/ 18 w 18"/>
                <a:gd name="T9" fmla="*/ 9 h 14"/>
                <a:gd name="T10" fmla="*/ 18 w 18"/>
                <a:gd name="T11" fmla="*/ 5 h 14"/>
                <a:gd name="T12" fmla="*/ 9 w 18"/>
                <a:gd name="T13" fmla="*/ 0 h 14"/>
                <a:gd name="T14" fmla="*/ 0 w 18"/>
                <a:gd name="T15" fmla="*/ 0 h 14"/>
                <a:gd name="T16" fmla="*/ 0 w 18"/>
                <a:gd name="T17" fmla="*/ 5 h 14"/>
                <a:gd name="T18" fmla="*/ 0 w 18"/>
                <a:gd name="T19" fmla="*/ 5 h 14"/>
                <a:gd name="T20" fmla="*/ 0 w 18"/>
                <a:gd name="T21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4">
                  <a:moveTo>
                    <a:pt x="0" y="5"/>
                  </a:moveTo>
                  <a:lnTo>
                    <a:pt x="4" y="9"/>
                  </a:lnTo>
                  <a:lnTo>
                    <a:pt x="9" y="14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5"/>
                  </a:lnTo>
                  <a:lnTo>
                    <a:pt x="9" y="0"/>
                  </a:lnTo>
                  <a:lnTo>
                    <a:pt x="0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8" name="Freeform 106">
              <a:extLst>
                <a:ext uri="{FF2B5EF4-FFF2-40B4-BE49-F238E27FC236}">
                  <a16:creationId xmlns:a16="http://schemas.microsoft.com/office/drawing/2014/main" id="{59417B4C-5E83-4B02-9905-42BCFED5B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1757" y="2257432"/>
              <a:ext cx="65087" cy="50800"/>
            </a:xfrm>
            <a:custGeom>
              <a:avLst/>
              <a:gdLst>
                <a:gd name="T0" fmla="*/ 0 w 41"/>
                <a:gd name="T1" fmla="*/ 5 h 32"/>
                <a:gd name="T2" fmla="*/ 0 w 41"/>
                <a:gd name="T3" fmla="*/ 9 h 32"/>
                <a:gd name="T4" fmla="*/ 4 w 41"/>
                <a:gd name="T5" fmla="*/ 14 h 32"/>
                <a:gd name="T6" fmla="*/ 18 w 41"/>
                <a:gd name="T7" fmla="*/ 23 h 32"/>
                <a:gd name="T8" fmla="*/ 27 w 41"/>
                <a:gd name="T9" fmla="*/ 32 h 32"/>
                <a:gd name="T10" fmla="*/ 36 w 41"/>
                <a:gd name="T11" fmla="*/ 23 h 32"/>
                <a:gd name="T12" fmla="*/ 41 w 41"/>
                <a:gd name="T13" fmla="*/ 9 h 32"/>
                <a:gd name="T14" fmla="*/ 41 w 41"/>
                <a:gd name="T15" fmla="*/ 5 h 32"/>
                <a:gd name="T16" fmla="*/ 31 w 41"/>
                <a:gd name="T17" fmla="*/ 0 h 32"/>
                <a:gd name="T18" fmla="*/ 18 w 41"/>
                <a:gd name="T19" fmla="*/ 0 h 32"/>
                <a:gd name="T20" fmla="*/ 4 w 41"/>
                <a:gd name="T21" fmla="*/ 0 h 32"/>
                <a:gd name="T22" fmla="*/ 0 w 41"/>
                <a:gd name="T23" fmla="*/ 5 h 32"/>
                <a:gd name="T24" fmla="*/ 0 w 41"/>
                <a:gd name="T25" fmla="*/ 5 h 32"/>
                <a:gd name="T26" fmla="*/ 0 w 41"/>
                <a:gd name="T27" fmla="*/ 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" h="32">
                  <a:moveTo>
                    <a:pt x="0" y="5"/>
                  </a:moveTo>
                  <a:lnTo>
                    <a:pt x="0" y="9"/>
                  </a:lnTo>
                  <a:lnTo>
                    <a:pt x="4" y="14"/>
                  </a:lnTo>
                  <a:lnTo>
                    <a:pt x="18" y="23"/>
                  </a:lnTo>
                  <a:lnTo>
                    <a:pt x="27" y="32"/>
                  </a:lnTo>
                  <a:lnTo>
                    <a:pt x="36" y="23"/>
                  </a:lnTo>
                  <a:lnTo>
                    <a:pt x="41" y="9"/>
                  </a:lnTo>
                  <a:lnTo>
                    <a:pt x="41" y="5"/>
                  </a:lnTo>
                  <a:lnTo>
                    <a:pt x="31" y="0"/>
                  </a:lnTo>
                  <a:lnTo>
                    <a:pt x="18" y="0"/>
                  </a:lnTo>
                  <a:lnTo>
                    <a:pt x="4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9" name="Freeform 110">
              <a:extLst>
                <a:ext uri="{FF2B5EF4-FFF2-40B4-BE49-F238E27FC236}">
                  <a16:creationId xmlns:a16="http://schemas.microsoft.com/office/drawing/2014/main" id="{35DFFF12-E18B-46BA-899B-B845DA05A7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7919" y="2300295"/>
              <a:ext cx="1554160" cy="1173166"/>
            </a:xfrm>
            <a:custGeom>
              <a:avLst/>
              <a:gdLst>
                <a:gd name="T0" fmla="*/ 490 w 979"/>
                <a:gd name="T1" fmla="*/ 32 h 739"/>
                <a:gd name="T2" fmla="*/ 449 w 979"/>
                <a:gd name="T3" fmla="*/ 64 h 739"/>
                <a:gd name="T4" fmla="*/ 431 w 979"/>
                <a:gd name="T5" fmla="*/ 46 h 739"/>
                <a:gd name="T6" fmla="*/ 376 w 979"/>
                <a:gd name="T7" fmla="*/ 64 h 739"/>
                <a:gd name="T8" fmla="*/ 308 w 979"/>
                <a:gd name="T9" fmla="*/ 82 h 739"/>
                <a:gd name="T10" fmla="*/ 272 w 979"/>
                <a:gd name="T11" fmla="*/ 73 h 739"/>
                <a:gd name="T12" fmla="*/ 182 w 979"/>
                <a:gd name="T13" fmla="*/ 64 h 739"/>
                <a:gd name="T14" fmla="*/ 109 w 979"/>
                <a:gd name="T15" fmla="*/ 127 h 739"/>
                <a:gd name="T16" fmla="*/ 145 w 979"/>
                <a:gd name="T17" fmla="*/ 182 h 739"/>
                <a:gd name="T18" fmla="*/ 177 w 979"/>
                <a:gd name="T19" fmla="*/ 123 h 739"/>
                <a:gd name="T20" fmla="*/ 186 w 979"/>
                <a:gd name="T21" fmla="*/ 118 h 739"/>
                <a:gd name="T22" fmla="*/ 195 w 979"/>
                <a:gd name="T23" fmla="*/ 163 h 739"/>
                <a:gd name="T24" fmla="*/ 168 w 979"/>
                <a:gd name="T25" fmla="*/ 186 h 739"/>
                <a:gd name="T26" fmla="*/ 123 w 979"/>
                <a:gd name="T27" fmla="*/ 182 h 739"/>
                <a:gd name="T28" fmla="*/ 64 w 979"/>
                <a:gd name="T29" fmla="*/ 231 h 739"/>
                <a:gd name="T30" fmla="*/ 36 w 979"/>
                <a:gd name="T31" fmla="*/ 268 h 739"/>
                <a:gd name="T32" fmla="*/ 46 w 979"/>
                <a:gd name="T33" fmla="*/ 322 h 739"/>
                <a:gd name="T34" fmla="*/ 0 w 979"/>
                <a:gd name="T35" fmla="*/ 417 h 739"/>
                <a:gd name="T36" fmla="*/ 55 w 979"/>
                <a:gd name="T37" fmla="*/ 503 h 739"/>
                <a:gd name="T38" fmla="*/ 132 w 979"/>
                <a:gd name="T39" fmla="*/ 535 h 739"/>
                <a:gd name="T40" fmla="*/ 141 w 979"/>
                <a:gd name="T41" fmla="*/ 639 h 739"/>
                <a:gd name="T42" fmla="*/ 168 w 979"/>
                <a:gd name="T43" fmla="*/ 739 h 739"/>
                <a:gd name="T44" fmla="*/ 236 w 979"/>
                <a:gd name="T45" fmla="*/ 689 h 739"/>
                <a:gd name="T46" fmla="*/ 272 w 979"/>
                <a:gd name="T47" fmla="*/ 635 h 739"/>
                <a:gd name="T48" fmla="*/ 299 w 979"/>
                <a:gd name="T49" fmla="*/ 526 h 739"/>
                <a:gd name="T50" fmla="*/ 299 w 979"/>
                <a:gd name="T51" fmla="*/ 463 h 739"/>
                <a:gd name="T52" fmla="*/ 354 w 979"/>
                <a:gd name="T53" fmla="*/ 431 h 739"/>
                <a:gd name="T54" fmla="*/ 372 w 979"/>
                <a:gd name="T55" fmla="*/ 385 h 739"/>
                <a:gd name="T56" fmla="*/ 426 w 979"/>
                <a:gd name="T57" fmla="*/ 417 h 739"/>
                <a:gd name="T58" fmla="*/ 454 w 979"/>
                <a:gd name="T59" fmla="*/ 485 h 739"/>
                <a:gd name="T60" fmla="*/ 463 w 979"/>
                <a:gd name="T61" fmla="*/ 467 h 739"/>
                <a:gd name="T62" fmla="*/ 526 w 979"/>
                <a:gd name="T63" fmla="*/ 417 h 739"/>
                <a:gd name="T64" fmla="*/ 553 w 979"/>
                <a:gd name="T65" fmla="*/ 490 h 739"/>
                <a:gd name="T66" fmla="*/ 549 w 979"/>
                <a:gd name="T67" fmla="*/ 521 h 739"/>
                <a:gd name="T68" fmla="*/ 581 w 979"/>
                <a:gd name="T69" fmla="*/ 580 h 739"/>
                <a:gd name="T70" fmla="*/ 594 w 979"/>
                <a:gd name="T71" fmla="*/ 571 h 739"/>
                <a:gd name="T72" fmla="*/ 630 w 979"/>
                <a:gd name="T73" fmla="*/ 553 h 739"/>
                <a:gd name="T74" fmla="*/ 649 w 979"/>
                <a:gd name="T75" fmla="*/ 544 h 739"/>
                <a:gd name="T76" fmla="*/ 658 w 979"/>
                <a:gd name="T77" fmla="*/ 526 h 739"/>
                <a:gd name="T78" fmla="*/ 630 w 979"/>
                <a:gd name="T79" fmla="*/ 503 h 739"/>
                <a:gd name="T80" fmla="*/ 590 w 979"/>
                <a:gd name="T81" fmla="*/ 544 h 739"/>
                <a:gd name="T82" fmla="*/ 567 w 979"/>
                <a:gd name="T83" fmla="*/ 476 h 739"/>
                <a:gd name="T84" fmla="*/ 594 w 979"/>
                <a:gd name="T85" fmla="*/ 476 h 739"/>
                <a:gd name="T86" fmla="*/ 599 w 979"/>
                <a:gd name="T87" fmla="*/ 431 h 739"/>
                <a:gd name="T88" fmla="*/ 608 w 979"/>
                <a:gd name="T89" fmla="*/ 431 h 739"/>
                <a:gd name="T90" fmla="*/ 653 w 979"/>
                <a:gd name="T91" fmla="*/ 395 h 739"/>
                <a:gd name="T92" fmla="*/ 658 w 979"/>
                <a:gd name="T93" fmla="*/ 299 h 739"/>
                <a:gd name="T94" fmla="*/ 698 w 979"/>
                <a:gd name="T95" fmla="*/ 313 h 739"/>
                <a:gd name="T96" fmla="*/ 748 w 979"/>
                <a:gd name="T97" fmla="*/ 250 h 739"/>
                <a:gd name="T98" fmla="*/ 762 w 979"/>
                <a:gd name="T99" fmla="*/ 204 h 739"/>
                <a:gd name="T100" fmla="*/ 748 w 979"/>
                <a:gd name="T101" fmla="*/ 182 h 739"/>
                <a:gd name="T102" fmla="*/ 825 w 979"/>
                <a:gd name="T103" fmla="*/ 154 h 739"/>
                <a:gd name="T104" fmla="*/ 830 w 979"/>
                <a:gd name="T105" fmla="*/ 209 h 739"/>
                <a:gd name="T106" fmla="*/ 853 w 979"/>
                <a:gd name="T107" fmla="*/ 172 h 739"/>
                <a:gd name="T108" fmla="*/ 916 w 979"/>
                <a:gd name="T109" fmla="*/ 141 h 739"/>
                <a:gd name="T110" fmla="*/ 961 w 979"/>
                <a:gd name="T111" fmla="*/ 127 h 739"/>
                <a:gd name="T112" fmla="*/ 925 w 979"/>
                <a:gd name="T113" fmla="*/ 73 h 739"/>
                <a:gd name="T114" fmla="*/ 843 w 979"/>
                <a:gd name="T115" fmla="*/ 64 h 739"/>
                <a:gd name="T116" fmla="*/ 726 w 979"/>
                <a:gd name="T117" fmla="*/ 55 h 739"/>
                <a:gd name="T118" fmla="*/ 630 w 979"/>
                <a:gd name="T119" fmla="*/ 41 h 739"/>
                <a:gd name="T120" fmla="*/ 635 w 979"/>
                <a:gd name="T121" fmla="*/ 18 h 739"/>
                <a:gd name="T122" fmla="*/ 590 w 979"/>
                <a:gd name="T123" fmla="*/ 0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9" h="739">
                  <a:moveTo>
                    <a:pt x="581" y="5"/>
                  </a:moveTo>
                  <a:lnTo>
                    <a:pt x="571" y="9"/>
                  </a:lnTo>
                  <a:lnTo>
                    <a:pt x="549" y="9"/>
                  </a:lnTo>
                  <a:lnTo>
                    <a:pt x="526" y="14"/>
                  </a:lnTo>
                  <a:lnTo>
                    <a:pt x="512" y="23"/>
                  </a:lnTo>
                  <a:lnTo>
                    <a:pt x="499" y="27"/>
                  </a:lnTo>
                  <a:lnTo>
                    <a:pt x="490" y="32"/>
                  </a:lnTo>
                  <a:lnTo>
                    <a:pt x="481" y="37"/>
                  </a:lnTo>
                  <a:lnTo>
                    <a:pt x="472" y="41"/>
                  </a:lnTo>
                  <a:lnTo>
                    <a:pt x="472" y="46"/>
                  </a:lnTo>
                  <a:lnTo>
                    <a:pt x="467" y="46"/>
                  </a:lnTo>
                  <a:lnTo>
                    <a:pt x="458" y="50"/>
                  </a:lnTo>
                  <a:lnTo>
                    <a:pt x="454" y="55"/>
                  </a:lnTo>
                  <a:lnTo>
                    <a:pt x="449" y="64"/>
                  </a:lnTo>
                  <a:lnTo>
                    <a:pt x="449" y="73"/>
                  </a:lnTo>
                  <a:lnTo>
                    <a:pt x="449" y="77"/>
                  </a:lnTo>
                  <a:lnTo>
                    <a:pt x="444" y="82"/>
                  </a:lnTo>
                  <a:lnTo>
                    <a:pt x="440" y="82"/>
                  </a:lnTo>
                  <a:lnTo>
                    <a:pt x="440" y="73"/>
                  </a:lnTo>
                  <a:lnTo>
                    <a:pt x="435" y="55"/>
                  </a:lnTo>
                  <a:lnTo>
                    <a:pt x="431" y="46"/>
                  </a:lnTo>
                  <a:lnTo>
                    <a:pt x="431" y="41"/>
                  </a:lnTo>
                  <a:lnTo>
                    <a:pt x="426" y="41"/>
                  </a:lnTo>
                  <a:lnTo>
                    <a:pt x="413" y="50"/>
                  </a:lnTo>
                  <a:lnTo>
                    <a:pt x="408" y="59"/>
                  </a:lnTo>
                  <a:lnTo>
                    <a:pt x="404" y="64"/>
                  </a:lnTo>
                  <a:lnTo>
                    <a:pt x="390" y="64"/>
                  </a:lnTo>
                  <a:lnTo>
                    <a:pt x="376" y="64"/>
                  </a:lnTo>
                  <a:lnTo>
                    <a:pt x="372" y="68"/>
                  </a:lnTo>
                  <a:lnTo>
                    <a:pt x="367" y="73"/>
                  </a:lnTo>
                  <a:lnTo>
                    <a:pt x="354" y="73"/>
                  </a:lnTo>
                  <a:lnTo>
                    <a:pt x="340" y="73"/>
                  </a:lnTo>
                  <a:lnTo>
                    <a:pt x="327" y="77"/>
                  </a:lnTo>
                  <a:lnTo>
                    <a:pt x="313" y="86"/>
                  </a:lnTo>
                  <a:lnTo>
                    <a:pt x="308" y="82"/>
                  </a:lnTo>
                  <a:lnTo>
                    <a:pt x="304" y="73"/>
                  </a:lnTo>
                  <a:lnTo>
                    <a:pt x="299" y="82"/>
                  </a:lnTo>
                  <a:lnTo>
                    <a:pt x="295" y="91"/>
                  </a:lnTo>
                  <a:lnTo>
                    <a:pt x="290" y="91"/>
                  </a:lnTo>
                  <a:lnTo>
                    <a:pt x="286" y="86"/>
                  </a:lnTo>
                  <a:lnTo>
                    <a:pt x="281" y="82"/>
                  </a:lnTo>
                  <a:lnTo>
                    <a:pt x="272" y="73"/>
                  </a:lnTo>
                  <a:lnTo>
                    <a:pt x="259" y="68"/>
                  </a:lnTo>
                  <a:lnTo>
                    <a:pt x="245" y="64"/>
                  </a:lnTo>
                  <a:lnTo>
                    <a:pt x="240" y="59"/>
                  </a:lnTo>
                  <a:lnTo>
                    <a:pt x="236" y="55"/>
                  </a:lnTo>
                  <a:lnTo>
                    <a:pt x="218" y="55"/>
                  </a:lnTo>
                  <a:lnTo>
                    <a:pt x="200" y="59"/>
                  </a:lnTo>
                  <a:lnTo>
                    <a:pt x="182" y="64"/>
                  </a:lnTo>
                  <a:lnTo>
                    <a:pt x="168" y="73"/>
                  </a:lnTo>
                  <a:lnTo>
                    <a:pt x="159" y="82"/>
                  </a:lnTo>
                  <a:lnTo>
                    <a:pt x="154" y="91"/>
                  </a:lnTo>
                  <a:lnTo>
                    <a:pt x="141" y="105"/>
                  </a:lnTo>
                  <a:lnTo>
                    <a:pt x="132" y="114"/>
                  </a:lnTo>
                  <a:lnTo>
                    <a:pt x="118" y="123"/>
                  </a:lnTo>
                  <a:lnTo>
                    <a:pt x="109" y="127"/>
                  </a:lnTo>
                  <a:lnTo>
                    <a:pt x="109" y="132"/>
                  </a:lnTo>
                  <a:lnTo>
                    <a:pt x="114" y="141"/>
                  </a:lnTo>
                  <a:lnTo>
                    <a:pt x="118" y="150"/>
                  </a:lnTo>
                  <a:lnTo>
                    <a:pt x="127" y="154"/>
                  </a:lnTo>
                  <a:lnTo>
                    <a:pt x="136" y="159"/>
                  </a:lnTo>
                  <a:lnTo>
                    <a:pt x="145" y="168"/>
                  </a:lnTo>
                  <a:lnTo>
                    <a:pt x="145" y="182"/>
                  </a:lnTo>
                  <a:lnTo>
                    <a:pt x="154" y="168"/>
                  </a:lnTo>
                  <a:lnTo>
                    <a:pt x="163" y="159"/>
                  </a:lnTo>
                  <a:lnTo>
                    <a:pt x="172" y="154"/>
                  </a:lnTo>
                  <a:lnTo>
                    <a:pt x="177" y="150"/>
                  </a:lnTo>
                  <a:lnTo>
                    <a:pt x="172" y="141"/>
                  </a:lnTo>
                  <a:lnTo>
                    <a:pt x="172" y="132"/>
                  </a:lnTo>
                  <a:lnTo>
                    <a:pt x="177" y="123"/>
                  </a:lnTo>
                  <a:lnTo>
                    <a:pt x="182" y="114"/>
                  </a:lnTo>
                  <a:lnTo>
                    <a:pt x="186" y="105"/>
                  </a:lnTo>
                  <a:lnTo>
                    <a:pt x="191" y="95"/>
                  </a:lnTo>
                  <a:lnTo>
                    <a:pt x="195" y="100"/>
                  </a:lnTo>
                  <a:lnTo>
                    <a:pt x="195" y="105"/>
                  </a:lnTo>
                  <a:lnTo>
                    <a:pt x="195" y="114"/>
                  </a:lnTo>
                  <a:lnTo>
                    <a:pt x="186" y="118"/>
                  </a:lnTo>
                  <a:lnTo>
                    <a:pt x="186" y="127"/>
                  </a:lnTo>
                  <a:lnTo>
                    <a:pt x="186" y="136"/>
                  </a:lnTo>
                  <a:lnTo>
                    <a:pt x="195" y="145"/>
                  </a:lnTo>
                  <a:lnTo>
                    <a:pt x="200" y="150"/>
                  </a:lnTo>
                  <a:lnTo>
                    <a:pt x="200" y="154"/>
                  </a:lnTo>
                  <a:lnTo>
                    <a:pt x="200" y="159"/>
                  </a:lnTo>
                  <a:lnTo>
                    <a:pt x="195" y="163"/>
                  </a:lnTo>
                  <a:lnTo>
                    <a:pt x="191" y="159"/>
                  </a:lnTo>
                  <a:lnTo>
                    <a:pt x="186" y="159"/>
                  </a:lnTo>
                  <a:lnTo>
                    <a:pt x="182" y="163"/>
                  </a:lnTo>
                  <a:lnTo>
                    <a:pt x="182" y="172"/>
                  </a:lnTo>
                  <a:lnTo>
                    <a:pt x="182" y="177"/>
                  </a:lnTo>
                  <a:lnTo>
                    <a:pt x="177" y="182"/>
                  </a:lnTo>
                  <a:lnTo>
                    <a:pt x="168" y="186"/>
                  </a:lnTo>
                  <a:lnTo>
                    <a:pt x="154" y="182"/>
                  </a:lnTo>
                  <a:lnTo>
                    <a:pt x="141" y="177"/>
                  </a:lnTo>
                  <a:lnTo>
                    <a:pt x="136" y="172"/>
                  </a:lnTo>
                  <a:lnTo>
                    <a:pt x="132" y="168"/>
                  </a:lnTo>
                  <a:lnTo>
                    <a:pt x="127" y="168"/>
                  </a:lnTo>
                  <a:lnTo>
                    <a:pt x="123" y="172"/>
                  </a:lnTo>
                  <a:lnTo>
                    <a:pt x="123" y="182"/>
                  </a:lnTo>
                  <a:lnTo>
                    <a:pt x="123" y="191"/>
                  </a:lnTo>
                  <a:lnTo>
                    <a:pt x="114" y="195"/>
                  </a:lnTo>
                  <a:lnTo>
                    <a:pt x="104" y="200"/>
                  </a:lnTo>
                  <a:lnTo>
                    <a:pt x="95" y="209"/>
                  </a:lnTo>
                  <a:lnTo>
                    <a:pt x="86" y="218"/>
                  </a:lnTo>
                  <a:lnTo>
                    <a:pt x="73" y="222"/>
                  </a:lnTo>
                  <a:lnTo>
                    <a:pt x="64" y="231"/>
                  </a:lnTo>
                  <a:lnTo>
                    <a:pt x="64" y="236"/>
                  </a:lnTo>
                  <a:lnTo>
                    <a:pt x="73" y="245"/>
                  </a:lnTo>
                  <a:lnTo>
                    <a:pt x="73" y="254"/>
                  </a:lnTo>
                  <a:lnTo>
                    <a:pt x="64" y="259"/>
                  </a:lnTo>
                  <a:lnTo>
                    <a:pt x="46" y="259"/>
                  </a:lnTo>
                  <a:lnTo>
                    <a:pt x="36" y="263"/>
                  </a:lnTo>
                  <a:lnTo>
                    <a:pt x="36" y="268"/>
                  </a:lnTo>
                  <a:lnTo>
                    <a:pt x="36" y="281"/>
                  </a:lnTo>
                  <a:lnTo>
                    <a:pt x="36" y="295"/>
                  </a:lnTo>
                  <a:lnTo>
                    <a:pt x="36" y="299"/>
                  </a:lnTo>
                  <a:lnTo>
                    <a:pt x="46" y="304"/>
                  </a:lnTo>
                  <a:lnTo>
                    <a:pt x="55" y="304"/>
                  </a:lnTo>
                  <a:lnTo>
                    <a:pt x="50" y="313"/>
                  </a:lnTo>
                  <a:lnTo>
                    <a:pt x="46" y="322"/>
                  </a:lnTo>
                  <a:lnTo>
                    <a:pt x="36" y="327"/>
                  </a:lnTo>
                  <a:lnTo>
                    <a:pt x="32" y="336"/>
                  </a:lnTo>
                  <a:lnTo>
                    <a:pt x="32" y="345"/>
                  </a:lnTo>
                  <a:lnTo>
                    <a:pt x="27" y="358"/>
                  </a:lnTo>
                  <a:lnTo>
                    <a:pt x="18" y="367"/>
                  </a:lnTo>
                  <a:lnTo>
                    <a:pt x="0" y="381"/>
                  </a:lnTo>
                  <a:lnTo>
                    <a:pt x="0" y="417"/>
                  </a:lnTo>
                  <a:lnTo>
                    <a:pt x="0" y="440"/>
                  </a:lnTo>
                  <a:lnTo>
                    <a:pt x="5" y="453"/>
                  </a:lnTo>
                  <a:lnTo>
                    <a:pt x="9" y="463"/>
                  </a:lnTo>
                  <a:lnTo>
                    <a:pt x="18" y="476"/>
                  </a:lnTo>
                  <a:lnTo>
                    <a:pt x="32" y="490"/>
                  </a:lnTo>
                  <a:lnTo>
                    <a:pt x="36" y="499"/>
                  </a:lnTo>
                  <a:lnTo>
                    <a:pt x="55" y="503"/>
                  </a:lnTo>
                  <a:lnTo>
                    <a:pt x="68" y="503"/>
                  </a:lnTo>
                  <a:lnTo>
                    <a:pt x="86" y="499"/>
                  </a:lnTo>
                  <a:lnTo>
                    <a:pt x="100" y="494"/>
                  </a:lnTo>
                  <a:lnTo>
                    <a:pt x="114" y="499"/>
                  </a:lnTo>
                  <a:lnTo>
                    <a:pt x="123" y="508"/>
                  </a:lnTo>
                  <a:lnTo>
                    <a:pt x="127" y="517"/>
                  </a:lnTo>
                  <a:lnTo>
                    <a:pt x="132" y="535"/>
                  </a:lnTo>
                  <a:lnTo>
                    <a:pt x="141" y="558"/>
                  </a:lnTo>
                  <a:lnTo>
                    <a:pt x="145" y="576"/>
                  </a:lnTo>
                  <a:lnTo>
                    <a:pt x="150" y="589"/>
                  </a:lnTo>
                  <a:lnTo>
                    <a:pt x="145" y="608"/>
                  </a:lnTo>
                  <a:lnTo>
                    <a:pt x="141" y="617"/>
                  </a:lnTo>
                  <a:lnTo>
                    <a:pt x="141" y="626"/>
                  </a:lnTo>
                  <a:lnTo>
                    <a:pt x="141" y="639"/>
                  </a:lnTo>
                  <a:lnTo>
                    <a:pt x="145" y="648"/>
                  </a:lnTo>
                  <a:lnTo>
                    <a:pt x="145" y="662"/>
                  </a:lnTo>
                  <a:lnTo>
                    <a:pt x="150" y="694"/>
                  </a:lnTo>
                  <a:lnTo>
                    <a:pt x="154" y="721"/>
                  </a:lnTo>
                  <a:lnTo>
                    <a:pt x="159" y="730"/>
                  </a:lnTo>
                  <a:lnTo>
                    <a:pt x="159" y="734"/>
                  </a:lnTo>
                  <a:lnTo>
                    <a:pt x="168" y="739"/>
                  </a:lnTo>
                  <a:lnTo>
                    <a:pt x="186" y="739"/>
                  </a:lnTo>
                  <a:lnTo>
                    <a:pt x="195" y="739"/>
                  </a:lnTo>
                  <a:lnTo>
                    <a:pt x="204" y="734"/>
                  </a:lnTo>
                  <a:lnTo>
                    <a:pt x="209" y="730"/>
                  </a:lnTo>
                  <a:lnTo>
                    <a:pt x="218" y="716"/>
                  </a:lnTo>
                  <a:lnTo>
                    <a:pt x="231" y="698"/>
                  </a:lnTo>
                  <a:lnTo>
                    <a:pt x="236" y="689"/>
                  </a:lnTo>
                  <a:lnTo>
                    <a:pt x="240" y="685"/>
                  </a:lnTo>
                  <a:lnTo>
                    <a:pt x="245" y="680"/>
                  </a:lnTo>
                  <a:lnTo>
                    <a:pt x="250" y="671"/>
                  </a:lnTo>
                  <a:lnTo>
                    <a:pt x="250" y="662"/>
                  </a:lnTo>
                  <a:lnTo>
                    <a:pt x="254" y="653"/>
                  </a:lnTo>
                  <a:lnTo>
                    <a:pt x="263" y="639"/>
                  </a:lnTo>
                  <a:lnTo>
                    <a:pt x="272" y="635"/>
                  </a:lnTo>
                  <a:lnTo>
                    <a:pt x="277" y="626"/>
                  </a:lnTo>
                  <a:lnTo>
                    <a:pt x="277" y="617"/>
                  </a:lnTo>
                  <a:lnTo>
                    <a:pt x="277" y="598"/>
                  </a:lnTo>
                  <a:lnTo>
                    <a:pt x="277" y="558"/>
                  </a:lnTo>
                  <a:lnTo>
                    <a:pt x="286" y="544"/>
                  </a:lnTo>
                  <a:lnTo>
                    <a:pt x="290" y="535"/>
                  </a:lnTo>
                  <a:lnTo>
                    <a:pt x="299" y="526"/>
                  </a:lnTo>
                  <a:lnTo>
                    <a:pt x="313" y="508"/>
                  </a:lnTo>
                  <a:lnTo>
                    <a:pt x="322" y="485"/>
                  </a:lnTo>
                  <a:lnTo>
                    <a:pt x="327" y="472"/>
                  </a:lnTo>
                  <a:lnTo>
                    <a:pt x="327" y="463"/>
                  </a:lnTo>
                  <a:lnTo>
                    <a:pt x="313" y="463"/>
                  </a:lnTo>
                  <a:lnTo>
                    <a:pt x="304" y="463"/>
                  </a:lnTo>
                  <a:lnTo>
                    <a:pt x="299" y="463"/>
                  </a:lnTo>
                  <a:lnTo>
                    <a:pt x="299" y="458"/>
                  </a:lnTo>
                  <a:lnTo>
                    <a:pt x="313" y="453"/>
                  </a:lnTo>
                  <a:lnTo>
                    <a:pt x="327" y="453"/>
                  </a:lnTo>
                  <a:lnTo>
                    <a:pt x="336" y="444"/>
                  </a:lnTo>
                  <a:lnTo>
                    <a:pt x="345" y="440"/>
                  </a:lnTo>
                  <a:lnTo>
                    <a:pt x="349" y="435"/>
                  </a:lnTo>
                  <a:lnTo>
                    <a:pt x="354" y="431"/>
                  </a:lnTo>
                  <a:lnTo>
                    <a:pt x="354" y="426"/>
                  </a:lnTo>
                  <a:lnTo>
                    <a:pt x="358" y="422"/>
                  </a:lnTo>
                  <a:lnTo>
                    <a:pt x="363" y="417"/>
                  </a:lnTo>
                  <a:lnTo>
                    <a:pt x="367" y="408"/>
                  </a:lnTo>
                  <a:lnTo>
                    <a:pt x="367" y="399"/>
                  </a:lnTo>
                  <a:lnTo>
                    <a:pt x="367" y="390"/>
                  </a:lnTo>
                  <a:lnTo>
                    <a:pt x="372" y="385"/>
                  </a:lnTo>
                  <a:lnTo>
                    <a:pt x="376" y="381"/>
                  </a:lnTo>
                  <a:lnTo>
                    <a:pt x="386" y="381"/>
                  </a:lnTo>
                  <a:lnTo>
                    <a:pt x="399" y="385"/>
                  </a:lnTo>
                  <a:lnTo>
                    <a:pt x="404" y="395"/>
                  </a:lnTo>
                  <a:lnTo>
                    <a:pt x="413" y="404"/>
                  </a:lnTo>
                  <a:lnTo>
                    <a:pt x="417" y="413"/>
                  </a:lnTo>
                  <a:lnTo>
                    <a:pt x="426" y="417"/>
                  </a:lnTo>
                  <a:lnTo>
                    <a:pt x="431" y="435"/>
                  </a:lnTo>
                  <a:lnTo>
                    <a:pt x="435" y="449"/>
                  </a:lnTo>
                  <a:lnTo>
                    <a:pt x="440" y="458"/>
                  </a:lnTo>
                  <a:lnTo>
                    <a:pt x="444" y="463"/>
                  </a:lnTo>
                  <a:lnTo>
                    <a:pt x="444" y="472"/>
                  </a:lnTo>
                  <a:lnTo>
                    <a:pt x="449" y="481"/>
                  </a:lnTo>
                  <a:lnTo>
                    <a:pt x="454" y="485"/>
                  </a:lnTo>
                  <a:lnTo>
                    <a:pt x="458" y="485"/>
                  </a:lnTo>
                  <a:lnTo>
                    <a:pt x="458" y="494"/>
                  </a:lnTo>
                  <a:lnTo>
                    <a:pt x="463" y="499"/>
                  </a:lnTo>
                  <a:lnTo>
                    <a:pt x="472" y="494"/>
                  </a:lnTo>
                  <a:lnTo>
                    <a:pt x="472" y="490"/>
                  </a:lnTo>
                  <a:lnTo>
                    <a:pt x="467" y="481"/>
                  </a:lnTo>
                  <a:lnTo>
                    <a:pt x="463" y="467"/>
                  </a:lnTo>
                  <a:lnTo>
                    <a:pt x="463" y="458"/>
                  </a:lnTo>
                  <a:lnTo>
                    <a:pt x="472" y="444"/>
                  </a:lnTo>
                  <a:lnTo>
                    <a:pt x="485" y="431"/>
                  </a:lnTo>
                  <a:lnTo>
                    <a:pt x="499" y="417"/>
                  </a:lnTo>
                  <a:lnTo>
                    <a:pt x="512" y="408"/>
                  </a:lnTo>
                  <a:lnTo>
                    <a:pt x="522" y="408"/>
                  </a:lnTo>
                  <a:lnTo>
                    <a:pt x="526" y="417"/>
                  </a:lnTo>
                  <a:lnTo>
                    <a:pt x="526" y="422"/>
                  </a:lnTo>
                  <a:lnTo>
                    <a:pt x="531" y="426"/>
                  </a:lnTo>
                  <a:lnTo>
                    <a:pt x="535" y="431"/>
                  </a:lnTo>
                  <a:lnTo>
                    <a:pt x="540" y="440"/>
                  </a:lnTo>
                  <a:lnTo>
                    <a:pt x="549" y="449"/>
                  </a:lnTo>
                  <a:lnTo>
                    <a:pt x="549" y="467"/>
                  </a:lnTo>
                  <a:lnTo>
                    <a:pt x="553" y="490"/>
                  </a:lnTo>
                  <a:lnTo>
                    <a:pt x="558" y="499"/>
                  </a:lnTo>
                  <a:lnTo>
                    <a:pt x="562" y="508"/>
                  </a:lnTo>
                  <a:lnTo>
                    <a:pt x="562" y="512"/>
                  </a:lnTo>
                  <a:lnTo>
                    <a:pt x="553" y="508"/>
                  </a:lnTo>
                  <a:lnTo>
                    <a:pt x="544" y="499"/>
                  </a:lnTo>
                  <a:lnTo>
                    <a:pt x="544" y="508"/>
                  </a:lnTo>
                  <a:lnTo>
                    <a:pt x="549" y="521"/>
                  </a:lnTo>
                  <a:lnTo>
                    <a:pt x="553" y="530"/>
                  </a:lnTo>
                  <a:lnTo>
                    <a:pt x="558" y="540"/>
                  </a:lnTo>
                  <a:lnTo>
                    <a:pt x="558" y="544"/>
                  </a:lnTo>
                  <a:lnTo>
                    <a:pt x="558" y="553"/>
                  </a:lnTo>
                  <a:lnTo>
                    <a:pt x="567" y="567"/>
                  </a:lnTo>
                  <a:lnTo>
                    <a:pt x="576" y="576"/>
                  </a:lnTo>
                  <a:lnTo>
                    <a:pt x="581" y="580"/>
                  </a:lnTo>
                  <a:lnTo>
                    <a:pt x="585" y="585"/>
                  </a:lnTo>
                  <a:lnTo>
                    <a:pt x="599" y="589"/>
                  </a:lnTo>
                  <a:lnTo>
                    <a:pt x="612" y="589"/>
                  </a:lnTo>
                  <a:lnTo>
                    <a:pt x="612" y="580"/>
                  </a:lnTo>
                  <a:lnTo>
                    <a:pt x="608" y="576"/>
                  </a:lnTo>
                  <a:lnTo>
                    <a:pt x="599" y="571"/>
                  </a:lnTo>
                  <a:lnTo>
                    <a:pt x="594" y="571"/>
                  </a:lnTo>
                  <a:lnTo>
                    <a:pt x="590" y="562"/>
                  </a:lnTo>
                  <a:lnTo>
                    <a:pt x="590" y="553"/>
                  </a:lnTo>
                  <a:lnTo>
                    <a:pt x="599" y="553"/>
                  </a:lnTo>
                  <a:lnTo>
                    <a:pt x="608" y="558"/>
                  </a:lnTo>
                  <a:lnTo>
                    <a:pt x="621" y="562"/>
                  </a:lnTo>
                  <a:lnTo>
                    <a:pt x="626" y="558"/>
                  </a:lnTo>
                  <a:lnTo>
                    <a:pt x="630" y="553"/>
                  </a:lnTo>
                  <a:lnTo>
                    <a:pt x="630" y="558"/>
                  </a:lnTo>
                  <a:lnTo>
                    <a:pt x="635" y="567"/>
                  </a:lnTo>
                  <a:lnTo>
                    <a:pt x="644" y="567"/>
                  </a:lnTo>
                  <a:lnTo>
                    <a:pt x="658" y="567"/>
                  </a:lnTo>
                  <a:lnTo>
                    <a:pt x="653" y="558"/>
                  </a:lnTo>
                  <a:lnTo>
                    <a:pt x="653" y="549"/>
                  </a:lnTo>
                  <a:lnTo>
                    <a:pt x="649" y="544"/>
                  </a:lnTo>
                  <a:lnTo>
                    <a:pt x="644" y="544"/>
                  </a:lnTo>
                  <a:lnTo>
                    <a:pt x="649" y="540"/>
                  </a:lnTo>
                  <a:lnTo>
                    <a:pt x="658" y="535"/>
                  </a:lnTo>
                  <a:lnTo>
                    <a:pt x="662" y="535"/>
                  </a:lnTo>
                  <a:lnTo>
                    <a:pt x="667" y="530"/>
                  </a:lnTo>
                  <a:lnTo>
                    <a:pt x="662" y="526"/>
                  </a:lnTo>
                  <a:lnTo>
                    <a:pt x="658" y="526"/>
                  </a:lnTo>
                  <a:lnTo>
                    <a:pt x="644" y="530"/>
                  </a:lnTo>
                  <a:lnTo>
                    <a:pt x="639" y="540"/>
                  </a:lnTo>
                  <a:lnTo>
                    <a:pt x="635" y="544"/>
                  </a:lnTo>
                  <a:lnTo>
                    <a:pt x="635" y="544"/>
                  </a:lnTo>
                  <a:lnTo>
                    <a:pt x="630" y="540"/>
                  </a:lnTo>
                  <a:lnTo>
                    <a:pt x="630" y="521"/>
                  </a:lnTo>
                  <a:lnTo>
                    <a:pt x="630" y="503"/>
                  </a:lnTo>
                  <a:lnTo>
                    <a:pt x="630" y="499"/>
                  </a:lnTo>
                  <a:lnTo>
                    <a:pt x="630" y="494"/>
                  </a:lnTo>
                  <a:lnTo>
                    <a:pt x="621" y="499"/>
                  </a:lnTo>
                  <a:lnTo>
                    <a:pt x="608" y="512"/>
                  </a:lnTo>
                  <a:lnTo>
                    <a:pt x="594" y="530"/>
                  </a:lnTo>
                  <a:lnTo>
                    <a:pt x="590" y="540"/>
                  </a:lnTo>
                  <a:lnTo>
                    <a:pt x="590" y="544"/>
                  </a:lnTo>
                  <a:lnTo>
                    <a:pt x="581" y="540"/>
                  </a:lnTo>
                  <a:lnTo>
                    <a:pt x="571" y="530"/>
                  </a:lnTo>
                  <a:lnTo>
                    <a:pt x="576" y="526"/>
                  </a:lnTo>
                  <a:lnTo>
                    <a:pt x="581" y="521"/>
                  </a:lnTo>
                  <a:lnTo>
                    <a:pt x="581" y="517"/>
                  </a:lnTo>
                  <a:lnTo>
                    <a:pt x="576" y="499"/>
                  </a:lnTo>
                  <a:lnTo>
                    <a:pt x="567" y="476"/>
                  </a:lnTo>
                  <a:lnTo>
                    <a:pt x="567" y="472"/>
                  </a:lnTo>
                  <a:lnTo>
                    <a:pt x="567" y="467"/>
                  </a:lnTo>
                  <a:lnTo>
                    <a:pt x="571" y="472"/>
                  </a:lnTo>
                  <a:lnTo>
                    <a:pt x="581" y="476"/>
                  </a:lnTo>
                  <a:lnTo>
                    <a:pt x="585" y="481"/>
                  </a:lnTo>
                  <a:lnTo>
                    <a:pt x="590" y="481"/>
                  </a:lnTo>
                  <a:lnTo>
                    <a:pt x="594" y="476"/>
                  </a:lnTo>
                  <a:lnTo>
                    <a:pt x="594" y="463"/>
                  </a:lnTo>
                  <a:lnTo>
                    <a:pt x="594" y="453"/>
                  </a:lnTo>
                  <a:lnTo>
                    <a:pt x="599" y="449"/>
                  </a:lnTo>
                  <a:lnTo>
                    <a:pt x="603" y="449"/>
                  </a:lnTo>
                  <a:lnTo>
                    <a:pt x="603" y="440"/>
                  </a:lnTo>
                  <a:lnTo>
                    <a:pt x="603" y="435"/>
                  </a:lnTo>
                  <a:lnTo>
                    <a:pt x="599" y="431"/>
                  </a:lnTo>
                  <a:lnTo>
                    <a:pt x="594" y="431"/>
                  </a:lnTo>
                  <a:lnTo>
                    <a:pt x="594" y="426"/>
                  </a:lnTo>
                  <a:lnTo>
                    <a:pt x="594" y="422"/>
                  </a:lnTo>
                  <a:lnTo>
                    <a:pt x="599" y="417"/>
                  </a:lnTo>
                  <a:lnTo>
                    <a:pt x="603" y="422"/>
                  </a:lnTo>
                  <a:lnTo>
                    <a:pt x="603" y="426"/>
                  </a:lnTo>
                  <a:lnTo>
                    <a:pt x="608" y="431"/>
                  </a:lnTo>
                  <a:lnTo>
                    <a:pt x="612" y="426"/>
                  </a:lnTo>
                  <a:lnTo>
                    <a:pt x="612" y="422"/>
                  </a:lnTo>
                  <a:lnTo>
                    <a:pt x="617" y="417"/>
                  </a:lnTo>
                  <a:lnTo>
                    <a:pt x="621" y="413"/>
                  </a:lnTo>
                  <a:lnTo>
                    <a:pt x="635" y="404"/>
                  </a:lnTo>
                  <a:lnTo>
                    <a:pt x="644" y="399"/>
                  </a:lnTo>
                  <a:lnTo>
                    <a:pt x="653" y="395"/>
                  </a:lnTo>
                  <a:lnTo>
                    <a:pt x="662" y="390"/>
                  </a:lnTo>
                  <a:lnTo>
                    <a:pt x="667" y="381"/>
                  </a:lnTo>
                  <a:lnTo>
                    <a:pt x="667" y="372"/>
                  </a:lnTo>
                  <a:lnTo>
                    <a:pt x="667" y="358"/>
                  </a:lnTo>
                  <a:lnTo>
                    <a:pt x="662" y="327"/>
                  </a:lnTo>
                  <a:lnTo>
                    <a:pt x="658" y="304"/>
                  </a:lnTo>
                  <a:lnTo>
                    <a:pt x="658" y="299"/>
                  </a:lnTo>
                  <a:lnTo>
                    <a:pt x="662" y="295"/>
                  </a:lnTo>
                  <a:lnTo>
                    <a:pt x="671" y="299"/>
                  </a:lnTo>
                  <a:lnTo>
                    <a:pt x="680" y="313"/>
                  </a:lnTo>
                  <a:lnTo>
                    <a:pt x="685" y="327"/>
                  </a:lnTo>
                  <a:lnTo>
                    <a:pt x="694" y="331"/>
                  </a:lnTo>
                  <a:lnTo>
                    <a:pt x="698" y="327"/>
                  </a:lnTo>
                  <a:lnTo>
                    <a:pt x="698" y="313"/>
                  </a:lnTo>
                  <a:lnTo>
                    <a:pt x="698" y="299"/>
                  </a:lnTo>
                  <a:lnTo>
                    <a:pt x="703" y="295"/>
                  </a:lnTo>
                  <a:lnTo>
                    <a:pt x="707" y="290"/>
                  </a:lnTo>
                  <a:lnTo>
                    <a:pt x="717" y="286"/>
                  </a:lnTo>
                  <a:lnTo>
                    <a:pt x="730" y="277"/>
                  </a:lnTo>
                  <a:lnTo>
                    <a:pt x="739" y="263"/>
                  </a:lnTo>
                  <a:lnTo>
                    <a:pt x="748" y="250"/>
                  </a:lnTo>
                  <a:lnTo>
                    <a:pt x="757" y="245"/>
                  </a:lnTo>
                  <a:lnTo>
                    <a:pt x="762" y="250"/>
                  </a:lnTo>
                  <a:lnTo>
                    <a:pt x="766" y="254"/>
                  </a:lnTo>
                  <a:lnTo>
                    <a:pt x="775" y="245"/>
                  </a:lnTo>
                  <a:lnTo>
                    <a:pt x="775" y="231"/>
                  </a:lnTo>
                  <a:lnTo>
                    <a:pt x="771" y="218"/>
                  </a:lnTo>
                  <a:lnTo>
                    <a:pt x="762" y="204"/>
                  </a:lnTo>
                  <a:lnTo>
                    <a:pt x="757" y="200"/>
                  </a:lnTo>
                  <a:lnTo>
                    <a:pt x="753" y="200"/>
                  </a:lnTo>
                  <a:lnTo>
                    <a:pt x="748" y="195"/>
                  </a:lnTo>
                  <a:lnTo>
                    <a:pt x="748" y="195"/>
                  </a:lnTo>
                  <a:lnTo>
                    <a:pt x="739" y="195"/>
                  </a:lnTo>
                  <a:lnTo>
                    <a:pt x="739" y="191"/>
                  </a:lnTo>
                  <a:lnTo>
                    <a:pt x="748" y="182"/>
                  </a:lnTo>
                  <a:lnTo>
                    <a:pt x="757" y="172"/>
                  </a:lnTo>
                  <a:lnTo>
                    <a:pt x="766" y="168"/>
                  </a:lnTo>
                  <a:lnTo>
                    <a:pt x="775" y="163"/>
                  </a:lnTo>
                  <a:lnTo>
                    <a:pt x="794" y="163"/>
                  </a:lnTo>
                  <a:lnTo>
                    <a:pt x="807" y="163"/>
                  </a:lnTo>
                  <a:lnTo>
                    <a:pt x="816" y="163"/>
                  </a:lnTo>
                  <a:lnTo>
                    <a:pt x="825" y="154"/>
                  </a:lnTo>
                  <a:lnTo>
                    <a:pt x="834" y="145"/>
                  </a:lnTo>
                  <a:lnTo>
                    <a:pt x="848" y="150"/>
                  </a:lnTo>
                  <a:lnTo>
                    <a:pt x="848" y="154"/>
                  </a:lnTo>
                  <a:lnTo>
                    <a:pt x="843" y="163"/>
                  </a:lnTo>
                  <a:lnTo>
                    <a:pt x="834" y="177"/>
                  </a:lnTo>
                  <a:lnTo>
                    <a:pt x="830" y="195"/>
                  </a:lnTo>
                  <a:lnTo>
                    <a:pt x="830" y="209"/>
                  </a:lnTo>
                  <a:lnTo>
                    <a:pt x="834" y="218"/>
                  </a:lnTo>
                  <a:lnTo>
                    <a:pt x="839" y="213"/>
                  </a:lnTo>
                  <a:lnTo>
                    <a:pt x="843" y="204"/>
                  </a:lnTo>
                  <a:lnTo>
                    <a:pt x="848" y="204"/>
                  </a:lnTo>
                  <a:lnTo>
                    <a:pt x="853" y="195"/>
                  </a:lnTo>
                  <a:lnTo>
                    <a:pt x="853" y="186"/>
                  </a:lnTo>
                  <a:lnTo>
                    <a:pt x="853" y="172"/>
                  </a:lnTo>
                  <a:lnTo>
                    <a:pt x="857" y="168"/>
                  </a:lnTo>
                  <a:lnTo>
                    <a:pt x="866" y="159"/>
                  </a:lnTo>
                  <a:lnTo>
                    <a:pt x="880" y="159"/>
                  </a:lnTo>
                  <a:lnTo>
                    <a:pt x="893" y="154"/>
                  </a:lnTo>
                  <a:lnTo>
                    <a:pt x="902" y="150"/>
                  </a:lnTo>
                  <a:lnTo>
                    <a:pt x="911" y="145"/>
                  </a:lnTo>
                  <a:lnTo>
                    <a:pt x="916" y="141"/>
                  </a:lnTo>
                  <a:lnTo>
                    <a:pt x="925" y="136"/>
                  </a:lnTo>
                  <a:lnTo>
                    <a:pt x="930" y="127"/>
                  </a:lnTo>
                  <a:lnTo>
                    <a:pt x="930" y="118"/>
                  </a:lnTo>
                  <a:lnTo>
                    <a:pt x="934" y="114"/>
                  </a:lnTo>
                  <a:lnTo>
                    <a:pt x="939" y="118"/>
                  </a:lnTo>
                  <a:lnTo>
                    <a:pt x="948" y="123"/>
                  </a:lnTo>
                  <a:lnTo>
                    <a:pt x="961" y="127"/>
                  </a:lnTo>
                  <a:lnTo>
                    <a:pt x="970" y="118"/>
                  </a:lnTo>
                  <a:lnTo>
                    <a:pt x="979" y="105"/>
                  </a:lnTo>
                  <a:lnTo>
                    <a:pt x="966" y="100"/>
                  </a:lnTo>
                  <a:lnTo>
                    <a:pt x="961" y="95"/>
                  </a:lnTo>
                  <a:lnTo>
                    <a:pt x="957" y="91"/>
                  </a:lnTo>
                  <a:lnTo>
                    <a:pt x="943" y="82"/>
                  </a:lnTo>
                  <a:lnTo>
                    <a:pt x="925" y="73"/>
                  </a:lnTo>
                  <a:lnTo>
                    <a:pt x="916" y="68"/>
                  </a:lnTo>
                  <a:lnTo>
                    <a:pt x="907" y="73"/>
                  </a:lnTo>
                  <a:lnTo>
                    <a:pt x="902" y="77"/>
                  </a:lnTo>
                  <a:lnTo>
                    <a:pt x="893" y="82"/>
                  </a:lnTo>
                  <a:lnTo>
                    <a:pt x="880" y="82"/>
                  </a:lnTo>
                  <a:lnTo>
                    <a:pt x="853" y="68"/>
                  </a:lnTo>
                  <a:lnTo>
                    <a:pt x="843" y="64"/>
                  </a:lnTo>
                  <a:lnTo>
                    <a:pt x="830" y="64"/>
                  </a:lnTo>
                  <a:lnTo>
                    <a:pt x="821" y="64"/>
                  </a:lnTo>
                  <a:lnTo>
                    <a:pt x="812" y="59"/>
                  </a:lnTo>
                  <a:lnTo>
                    <a:pt x="798" y="50"/>
                  </a:lnTo>
                  <a:lnTo>
                    <a:pt x="780" y="50"/>
                  </a:lnTo>
                  <a:lnTo>
                    <a:pt x="739" y="50"/>
                  </a:lnTo>
                  <a:lnTo>
                    <a:pt x="726" y="55"/>
                  </a:lnTo>
                  <a:lnTo>
                    <a:pt x="717" y="55"/>
                  </a:lnTo>
                  <a:lnTo>
                    <a:pt x="707" y="50"/>
                  </a:lnTo>
                  <a:lnTo>
                    <a:pt x="703" y="46"/>
                  </a:lnTo>
                  <a:lnTo>
                    <a:pt x="694" y="46"/>
                  </a:lnTo>
                  <a:lnTo>
                    <a:pt x="680" y="41"/>
                  </a:lnTo>
                  <a:lnTo>
                    <a:pt x="658" y="41"/>
                  </a:lnTo>
                  <a:lnTo>
                    <a:pt x="630" y="41"/>
                  </a:lnTo>
                  <a:lnTo>
                    <a:pt x="621" y="37"/>
                  </a:lnTo>
                  <a:lnTo>
                    <a:pt x="617" y="37"/>
                  </a:lnTo>
                  <a:lnTo>
                    <a:pt x="612" y="32"/>
                  </a:lnTo>
                  <a:lnTo>
                    <a:pt x="617" y="32"/>
                  </a:lnTo>
                  <a:lnTo>
                    <a:pt x="626" y="32"/>
                  </a:lnTo>
                  <a:lnTo>
                    <a:pt x="630" y="23"/>
                  </a:lnTo>
                  <a:lnTo>
                    <a:pt x="635" y="18"/>
                  </a:lnTo>
                  <a:lnTo>
                    <a:pt x="639" y="14"/>
                  </a:lnTo>
                  <a:lnTo>
                    <a:pt x="635" y="9"/>
                  </a:lnTo>
                  <a:lnTo>
                    <a:pt x="621" y="9"/>
                  </a:lnTo>
                  <a:lnTo>
                    <a:pt x="608" y="9"/>
                  </a:lnTo>
                  <a:lnTo>
                    <a:pt x="603" y="5"/>
                  </a:lnTo>
                  <a:lnTo>
                    <a:pt x="599" y="0"/>
                  </a:lnTo>
                  <a:lnTo>
                    <a:pt x="590" y="0"/>
                  </a:lnTo>
                  <a:lnTo>
                    <a:pt x="585" y="0"/>
                  </a:lnTo>
                  <a:lnTo>
                    <a:pt x="581" y="5"/>
                  </a:lnTo>
                  <a:lnTo>
                    <a:pt x="581" y="5"/>
                  </a:lnTo>
                  <a:lnTo>
                    <a:pt x="581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 dirty="0"/>
            </a:p>
          </p:txBody>
        </p:sp>
        <p:sp>
          <p:nvSpPr>
            <p:cNvPr id="10" name="Freeform 115">
              <a:extLst>
                <a:ext uri="{FF2B5EF4-FFF2-40B4-BE49-F238E27FC236}">
                  <a16:creationId xmlns:a16="http://schemas.microsoft.com/office/drawing/2014/main" id="{0B99790F-CF52-47A8-9B95-2CDE8278E73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318" y="2314582"/>
              <a:ext cx="63500" cy="73025"/>
            </a:xfrm>
            <a:custGeom>
              <a:avLst/>
              <a:gdLst>
                <a:gd name="T0" fmla="*/ 18 w 40"/>
                <a:gd name="T1" fmla="*/ 9 h 46"/>
                <a:gd name="T2" fmla="*/ 13 w 40"/>
                <a:gd name="T3" fmla="*/ 23 h 46"/>
                <a:gd name="T4" fmla="*/ 4 w 40"/>
                <a:gd name="T5" fmla="*/ 32 h 46"/>
                <a:gd name="T6" fmla="*/ 0 w 40"/>
                <a:gd name="T7" fmla="*/ 41 h 46"/>
                <a:gd name="T8" fmla="*/ 4 w 40"/>
                <a:gd name="T9" fmla="*/ 46 h 46"/>
                <a:gd name="T10" fmla="*/ 13 w 40"/>
                <a:gd name="T11" fmla="*/ 46 h 46"/>
                <a:gd name="T12" fmla="*/ 13 w 40"/>
                <a:gd name="T13" fmla="*/ 41 h 46"/>
                <a:gd name="T14" fmla="*/ 22 w 40"/>
                <a:gd name="T15" fmla="*/ 28 h 46"/>
                <a:gd name="T16" fmla="*/ 31 w 40"/>
                <a:gd name="T17" fmla="*/ 23 h 46"/>
                <a:gd name="T18" fmla="*/ 36 w 40"/>
                <a:gd name="T19" fmla="*/ 14 h 46"/>
                <a:gd name="T20" fmla="*/ 40 w 40"/>
                <a:gd name="T21" fmla="*/ 9 h 46"/>
                <a:gd name="T22" fmla="*/ 40 w 40"/>
                <a:gd name="T23" fmla="*/ 0 h 46"/>
                <a:gd name="T24" fmla="*/ 31 w 40"/>
                <a:gd name="T25" fmla="*/ 0 h 46"/>
                <a:gd name="T26" fmla="*/ 22 w 40"/>
                <a:gd name="T27" fmla="*/ 5 h 46"/>
                <a:gd name="T28" fmla="*/ 18 w 40"/>
                <a:gd name="T29" fmla="*/ 9 h 46"/>
                <a:gd name="T30" fmla="*/ 18 w 40"/>
                <a:gd name="T31" fmla="*/ 9 h 46"/>
                <a:gd name="T32" fmla="*/ 18 w 40"/>
                <a:gd name="T33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" h="46">
                  <a:moveTo>
                    <a:pt x="18" y="9"/>
                  </a:moveTo>
                  <a:lnTo>
                    <a:pt x="13" y="23"/>
                  </a:lnTo>
                  <a:lnTo>
                    <a:pt x="4" y="32"/>
                  </a:lnTo>
                  <a:lnTo>
                    <a:pt x="0" y="41"/>
                  </a:lnTo>
                  <a:lnTo>
                    <a:pt x="4" y="46"/>
                  </a:lnTo>
                  <a:lnTo>
                    <a:pt x="13" y="46"/>
                  </a:lnTo>
                  <a:lnTo>
                    <a:pt x="13" y="41"/>
                  </a:lnTo>
                  <a:lnTo>
                    <a:pt x="22" y="28"/>
                  </a:lnTo>
                  <a:lnTo>
                    <a:pt x="31" y="23"/>
                  </a:lnTo>
                  <a:lnTo>
                    <a:pt x="36" y="14"/>
                  </a:lnTo>
                  <a:lnTo>
                    <a:pt x="40" y="9"/>
                  </a:lnTo>
                  <a:lnTo>
                    <a:pt x="40" y="0"/>
                  </a:lnTo>
                  <a:lnTo>
                    <a:pt x="31" y="0"/>
                  </a:lnTo>
                  <a:lnTo>
                    <a:pt x="22" y="5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1" name="Freeform 117">
              <a:extLst>
                <a:ext uri="{FF2B5EF4-FFF2-40B4-BE49-F238E27FC236}">
                  <a16:creationId xmlns:a16="http://schemas.microsoft.com/office/drawing/2014/main" id="{63F7C003-3FA5-4289-8F32-86F50DEEB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5057" y="2444757"/>
              <a:ext cx="79375" cy="36513"/>
            </a:xfrm>
            <a:custGeom>
              <a:avLst/>
              <a:gdLst>
                <a:gd name="T0" fmla="*/ 0 w 50"/>
                <a:gd name="T1" fmla="*/ 4 h 23"/>
                <a:gd name="T2" fmla="*/ 5 w 50"/>
                <a:gd name="T3" fmla="*/ 14 h 23"/>
                <a:gd name="T4" fmla="*/ 9 w 50"/>
                <a:gd name="T5" fmla="*/ 18 h 23"/>
                <a:gd name="T6" fmla="*/ 27 w 50"/>
                <a:gd name="T7" fmla="*/ 23 h 23"/>
                <a:gd name="T8" fmla="*/ 41 w 50"/>
                <a:gd name="T9" fmla="*/ 18 h 23"/>
                <a:gd name="T10" fmla="*/ 50 w 50"/>
                <a:gd name="T11" fmla="*/ 9 h 23"/>
                <a:gd name="T12" fmla="*/ 50 w 50"/>
                <a:gd name="T13" fmla="*/ 4 h 23"/>
                <a:gd name="T14" fmla="*/ 41 w 50"/>
                <a:gd name="T15" fmla="*/ 0 h 23"/>
                <a:gd name="T16" fmla="*/ 27 w 50"/>
                <a:gd name="T17" fmla="*/ 0 h 23"/>
                <a:gd name="T18" fmla="*/ 5 w 50"/>
                <a:gd name="T19" fmla="*/ 0 h 23"/>
                <a:gd name="T20" fmla="*/ 0 w 50"/>
                <a:gd name="T21" fmla="*/ 4 h 23"/>
                <a:gd name="T22" fmla="*/ 0 w 50"/>
                <a:gd name="T23" fmla="*/ 4 h 23"/>
                <a:gd name="T24" fmla="*/ 0 w 50"/>
                <a:gd name="T25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23">
                  <a:moveTo>
                    <a:pt x="0" y="4"/>
                  </a:moveTo>
                  <a:lnTo>
                    <a:pt x="5" y="14"/>
                  </a:lnTo>
                  <a:lnTo>
                    <a:pt x="9" y="18"/>
                  </a:lnTo>
                  <a:lnTo>
                    <a:pt x="27" y="23"/>
                  </a:lnTo>
                  <a:lnTo>
                    <a:pt x="41" y="18"/>
                  </a:lnTo>
                  <a:lnTo>
                    <a:pt x="50" y="9"/>
                  </a:lnTo>
                  <a:lnTo>
                    <a:pt x="50" y="4"/>
                  </a:lnTo>
                  <a:lnTo>
                    <a:pt x="41" y="0"/>
                  </a:lnTo>
                  <a:lnTo>
                    <a:pt x="27" y="0"/>
                  </a:lnTo>
                  <a:lnTo>
                    <a:pt x="5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2" name="Freeform 118">
              <a:extLst>
                <a:ext uri="{FF2B5EF4-FFF2-40B4-BE49-F238E27FC236}">
                  <a16:creationId xmlns:a16="http://schemas.microsoft.com/office/drawing/2014/main" id="{D5EC3E22-BAA4-406E-A2F3-66FE01DD7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8719" y="2544770"/>
              <a:ext cx="85725" cy="93663"/>
            </a:xfrm>
            <a:custGeom>
              <a:avLst/>
              <a:gdLst>
                <a:gd name="T0" fmla="*/ 23 w 54"/>
                <a:gd name="T1" fmla="*/ 5 h 59"/>
                <a:gd name="T2" fmla="*/ 18 w 54"/>
                <a:gd name="T3" fmla="*/ 14 h 59"/>
                <a:gd name="T4" fmla="*/ 14 w 54"/>
                <a:gd name="T5" fmla="*/ 28 h 59"/>
                <a:gd name="T6" fmla="*/ 4 w 54"/>
                <a:gd name="T7" fmla="*/ 37 h 59"/>
                <a:gd name="T8" fmla="*/ 0 w 54"/>
                <a:gd name="T9" fmla="*/ 46 h 59"/>
                <a:gd name="T10" fmla="*/ 4 w 54"/>
                <a:gd name="T11" fmla="*/ 50 h 59"/>
                <a:gd name="T12" fmla="*/ 14 w 54"/>
                <a:gd name="T13" fmla="*/ 55 h 59"/>
                <a:gd name="T14" fmla="*/ 41 w 54"/>
                <a:gd name="T15" fmla="*/ 59 h 59"/>
                <a:gd name="T16" fmla="*/ 50 w 54"/>
                <a:gd name="T17" fmla="*/ 59 h 59"/>
                <a:gd name="T18" fmla="*/ 54 w 54"/>
                <a:gd name="T19" fmla="*/ 50 h 59"/>
                <a:gd name="T20" fmla="*/ 50 w 54"/>
                <a:gd name="T21" fmla="*/ 37 h 59"/>
                <a:gd name="T22" fmla="*/ 45 w 54"/>
                <a:gd name="T23" fmla="*/ 23 h 59"/>
                <a:gd name="T24" fmla="*/ 36 w 54"/>
                <a:gd name="T25" fmla="*/ 14 h 59"/>
                <a:gd name="T26" fmla="*/ 32 w 54"/>
                <a:gd name="T27" fmla="*/ 5 h 59"/>
                <a:gd name="T28" fmla="*/ 27 w 54"/>
                <a:gd name="T29" fmla="*/ 0 h 59"/>
                <a:gd name="T30" fmla="*/ 23 w 54"/>
                <a:gd name="T31" fmla="*/ 0 h 59"/>
                <a:gd name="T32" fmla="*/ 23 w 54"/>
                <a:gd name="T33" fmla="*/ 5 h 59"/>
                <a:gd name="T34" fmla="*/ 23 w 54"/>
                <a:gd name="T35" fmla="*/ 5 h 59"/>
                <a:gd name="T36" fmla="*/ 23 w 54"/>
                <a:gd name="T37" fmla="*/ 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59">
                  <a:moveTo>
                    <a:pt x="23" y="5"/>
                  </a:moveTo>
                  <a:lnTo>
                    <a:pt x="18" y="14"/>
                  </a:lnTo>
                  <a:lnTo>
                    <a:pt x="14" y="28"/>
                  </a:lnTo>
                  <a:lnTo>
                    <a:pt x="4" y="37"/>
                  </a:lnTo>
                  <a:lnTo>
                    <a:pt x="0" y="46"/>
                  </a:lnTo>
                  <a:lnTo>
                    <a:pt x="4" y="50"/>
                  </a:lnTo>
                  <a:lnTo>
                    <a:pt x="14" y="55"/>
                  </a:lnTo>
                  <a:lnTo>
                    <a:pt x="41" y="59"/>
                  </a:lnTo>
                  <a:lnTo>
                    <a:pt x="50" y="59"/>
                  </a:lnTo>
                  <a:lnTo>
                    <a:pt x="54" y="50"/>
                  </a:lnTo>
                  <a:lnTo>
                    <a:pt x="50" y="37"/>
                  </a:lnTo>
                  <a:lnTo>
                    <a:pt x="45" y="23"/>
                  </a:lnTo>
                  <a:lnTo>
                    <a:pt x="36" y="14"/>
                  </a:lnTo>
                  <a:lnTo>
                    <a:pt x="32" y="5"/>
                  </a:lnTo>
                  <a:lnTo>
                    <a:pt x="27" y="0"/>
                  </a:lnTo>
                  <a:lnTo>
                    <a:pt x="23" y="0"/>
                  </a:lnTo>
                  <a:lnTo>
                    <a:pt x="23" y="5"/>
                  </a:lnTo>
                  <a:lnTo>
                    <a:pt x="23" y="5"/>
                  </a:lnTo>
                  <a:lnTo>
                    <a:pt x="2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3" name="Freeform 136">
              <a:extLst>
                <a:ext uri="{FF2B5EF4-FFF2-40B4-BE49-F238E27FC236}">
                  <a16:creationId xmlns:a16="http://schemas.microsoft.com/office/drawing/2014/main" id="{5ACF4AAD-9D75-4BE0-8A96-45BC5A945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5308" y="2933708"/>
              <a:ext cx="50800" cy="36513"/>
            </a:xfrm>
            <a:custGeom>
              <a:avLst/>
              <a:gdLst>
                <a:gd name="T0" fmla="*/ 0 w 32"/>
                <a:gd name="T1" fmla="*/ 5 h 23"/>
                <a:gd name="T2" fmla="*/ 4 w 32"/>
                <a:gd name="T3" fmla="*/ 9 h 23"/>
                <a:gd name="T4" fmla="*/ 14 w 32"/>
                <a:gd name="T5" fmla="*/ 18 h 23"/>
                <a:gd name="T6" fmla="*/ 23 w 32"/>
                <a:gd name="T7" fmla="*/ 23 h 23"/>
                <a:gd name="T8" fmla="*/ 27 w 32"/>
                <a:gd name="T9" fmla="*/ 23 h 23"/>
                <a:gd name="T10" fmla="*/ 32 w 32"/>
                <a:gd name="T11" fmla="*/ 18 h 23"/>
                <a:gd name="T12" fmla="*/ 23 w 32"/>
                <a:gd name="T13" fmla="*/ 9 h 23"/>
                <a:gd name="T14" fmla="*/ 9 w 32"/>
                <a:gd name="T15" fmla="*/ 0 h 23"/>
                <a:gd name="T16" fmla="*/ 4 w 32"/>
                <a:gd name="T17" fmla="*/ 0 h 23"/>
                <a:gd name="T18" fmla="*/ 0 w 32"/>
                <a:gd name="T19" fmla="*/ 5 h 23"/>
                <a:gd name="T20" fmla="*/ 0 w 32"/>
                <a:gd name="T21" fmla="*/ 5 h 23"/>
                <a:gd name="T22" fmla="*/ 0 w 32"/>
                <a:gd name="T2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23">
                  <a:moveTo>
                    <a:pt x="0" y="5"/>
                  </a:moveTo>
                  <a:lnTo>
                    <a:pt x="4" y="9"/>
                  </a:lnTo>
                  <a:lnTo>
                    <a:pt x="14" y="18"/>
                  </a:lnTo>
                  <a:lnTo>
                    <a:pt x="23" y="23"/>
                  </a:lnTo>
                  <a:lnTo>
                    <a:pt x="27" y="23"/>
                  </a:lnTo>
                  <a:lnTo>
                    <a:pt x="32" y="18"/>
                  </a:lnTo>
                  <a:lnTo>
                    <a:pt x="23" y="9"/>
                  </a:lnTo>
                  <a:lnTo>
                    <a:pt x="9" y="0"/>
                  </a:lnTo>
                  <a:lnTo>
                    <a:pt x="4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4" name="Freeform 137">
              <a:extLst>
                <a:ext uri="{FF2B5EF4-FFF2-40B4-BE49-F238E27FC236}">
                  <a16:creationId xmlns:a16="http://schemas.microsoft.com/office/drawing/2014/main" id="{57EF3611-1568-438D-BE49-701D5D96D9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2458" y="2970221"/>
              <a:ext cx="42862" cy="28575"/>
            </a:xfrm>
            <a:custGeom>
              <a:avLst/>
              <a:gdLst>
                <a:gd name="T0" fmla="*/ 5 w 27"/>
                <a:gd name="T1" fmla="*/ 4 h 18"/>
                <a:gd name="T2" fmla="*/ 0 w 27"/>
                <a:gd name="T3" fmla="*/ 13 h 18"/>
                <a:gd name="T4" fmla="*/ 5 w 27"/>
                <a:gd name="T5" fmla="*/ 18 h 18"/>
                <a:gd name="T6" fmla="*/ 23 w 27"/>
                <a:gd name="T7" fmla="*/ 18 h 18"/>
                <a:gd name="T8" fmla="*/ 27 w 27"/>
                <a:gd name="T9" fmla="*/ 13 h 18"/>
                <a:gd name="T10" fmla="*/ 27 w 27"/>
                <a:gd name="T11" fmla="*/ 9 h 18"/>
                <a:gd name="T12" fmla="*/ 18 w 27"/>
                <a:gd name="T13" fmla="*/ 0 h 18"/>
                <a:gd name="T14" fmla="*/ 5 w 27"/>
                <a:gd name="T15" fmla="*/ 4 h 18"/>
                <a:gd name="T16" fmla="*/ 5 w 27"/>
                <a:gd name="T17" fmla="*/ 4 h 18"/>
                <a:gd name="T18" fmla="*/ 5 w 27"/>
                <a:gd name="T19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18">
                  <a:moveTo>
                    <a:pt x="5" y="4"/>
                  </a:moveTo>
                  <a:lnTo>
                    <a:pt x="0" y="13"/>
                  </a:lnTo>
                  <a:lnTo>
                    <a:pt x="5" y="18"/>
                  </a:lnTo>
                  <a:lnTo>
                    <a:pt x="23" y="18"/>
                  </a:lnTo>
                  <a:lnTo>
                    <a:pt x="27" y="13"/>
                  </a:lnTo>
                  <a:lnTo>
                    <a:pt x="27" y="9"/>
                  </a:lnTo>
                  <a:lnTo>
                    <a:pt x="18" y="0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5" name="Freeform 144">
              <a:extLst>
                <a:ext uri="{FF2B5EF4-FFF2-40B4-BE49-F238E27FC236}">
                  <a16:creationId xmlns:a16="http://schemas.microsoft.com/office/drawing/2014/main" id="{84C312B0-F112-4BC0-A605-9C52E08375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9643" y="3157546"/>
              <a:ext cx="144462" cy="100013"/>
            </a:xfrm>
            <a:custGeom>
              <a:avLst/>
              <a:gdLst>
                <a:gd name="T0" fmla="*/ 0 w 91"/>
                <a:gd name="T1" fmla="*/ 4 h 63"/>
                <a:gd name="T2" fmla="*/ 4 w 91"/>
                <a:gd name="T3" fmla="*/ 9 h 63"/>
                <a:gd name="T4" fmla="*/ 13 w 91"/>
                <a:gd name="T5" fmla="*/ 18 h 63"/>
                <a:gd name="T6" fmla="*/ 23 w 91"/>
                <a:gd name="T7" fmla="*/ 27 h 63"/>
                <a:gd name="T8" fmla="*/ 27 w 91"/>
                <a:gd name="T9" fmla="*/ 36 h 63"/>
                <a:gd name="T10" fmla="*/ 32 w 91"/>
                <a:gd name="T11" fmla="*/ 40 h 63"/>
                <a:gd name="T12" fmla="*/ 36 w 91"/>
                <a:gd name="T13" fmla="*/ 45 h 63"/>
                <a:gd name="T14" fmla="*/ 59 w 91"/>
                <a:gd name="T15" fmla="*/ 49 h 63"/>
                <a:gd name="T16" fmla="*/ 68 w 91"/>
                <a:gd name="T17" fmla="*/ 54 h 63"/>
                <a:gd name="T18" fmla="*/ 72 w 91"/>
                <a:gd name="T19" fmla="*/ 58 h 63"/>
                <a:gd name="T20" fmla="*/ 86 w 91"/>
                <a:gd name="T21" fmla="*/ 63 h 63"/>
                <a:gd name="T22" fmla="*/ 91 w 91"/>
                <a:gd name="T23" fmla="*/ 58 h 63"/>
                <a:gd name="T24" fmla="*/ 86 w 91"/>
                <a:gd name="T25" fmla="*/ 49 h 63"/>
                <a:gd name="T26" fmla="*/ 81 w 91"/>
                <a:gd name="T27" fmla="*/ 45 h 63"/>
                <a:gd name="T28" fmla="*/ 81 w 91"/>
                <a:gd name="T29" fmla="*/ 36 h 63"/>
                <a:gd name="T30" fmla="*/ 77 w 91"/>
                <a:gd name="T31" fmla="*/ 31 h 63"/>
                <a:gd name="T32" fmla="*/ 63 w 91"/>
                <a:gd name="T33" fmla="*/ 22 h 63"/>
                <a:gd name="T34" fmla="*/ 45 w 91"/>
                <a:gd name="T35" fmla="*/ 13 h 63"/>
                <a:gd name="T36" fmla="*/ 27 w 91"/>
                <a:gd name="T37" fmla="*/ 9 h 63"/>
                <a:gd name="T38" fmla="*/ 18 w 91"/>
                <a:gd name="T39" fmla="*/ 9 h 63"/>
                <a:gd name="T40" fmla="*/ 13 w 91"/>
                <a:gd name="T41" fmla="*/ 4 h 63"/>
                <a:gd name="T42" fmla="*/ 4 w 91"/>
                <a:gd name="T43" fmla="*/ 0 h 63"/>
                <a:gd name="T44" fmla="*/ 0 w 91"/>
                <a:gd name="T45" fmla="*/ 4 h 63"/>
                <a:gd name="T46" fmla="*/ 0 w 91"/>
                <a:gd name="T47" fmla="*/ 4 h 63"/>
                <a:gd name="T48" fmla="*/ 0 w 91"/>
                <a:gd name="T49" fmla="*/ 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1" h="63">
                  <a:moveTo>
                    <a:pt x="0" y="4"/>
                  </a:moveTo>
                  <a:lnTo>
                    <a:pt x="4" y="9"/>
                  </a:lnTo>
                  <a:lnTo>
                    <a:pt x="13" y="18"/>
                  </a:lnTo>
                  <a:lnTo>
                    <a:pt x="23" y="27"/>
                  </a:lnTo>
                  <a:lnTo>
                    <a:pt x="27" y="36"/>
                  </a:lnTo>
                  <a:lnTo>
                    <a:pt x="32" y="40"/>
                  </a:lnTo>
                  <a:lnTo>
                    <a:pt x="36" y="45"/>
                  </a:lnTo>
                  <a:lnTo>
                    <a:pt x="59" y="49"/>
                  </a:lnTo>
                  <a:lnTo>
                    <a:pt x="68" y="54"/>
                  </a:lnTo>
                  <a:lnTo>
                    <a:pt x="72" y="58"/>
                  </a:lnTo>
                  <a:lnTo>
                    <a:pt x="86" y="63"/>
                  </a:lnTo>
                  <a:lnTo>
                    <a:pt x="91" y="58"/>
                  </a:lnTo>
                  <a:lnTo>
                    <a:pt x="86" y="49"/>
                  </a:lnTo>
                  <a:lnTo>
                    <a:pt x="81" y="45"/>
                  </a:lnTo>
                  <a:lnTo>
                    <a:pt x="81" y="36"/>
                  </a:lnTo>
                  <a:lnTo>
                    <a:pt x="77" y="31"/>
                  </a:lnTo>
                  <a:lnTo>
                    <a:pt x="63" y="22"/>
                  </a:lnTo>
                  <a:lnTo>
                    <a:pt x="45" y="13"/>
                  </a:lnTo>
                  <a:lnTo>
                    <a:pt x="27" y="9"/>
                  </a:lnTo>
                  <a:lnTo>
                    <a:pt x="18" y="9"/>
                  </a:lnTo>
                  <a:lnTo>
                    <a:pt x="13" y="4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6" name="Freeform 147">
              <a:extLst>
                <a:ext uri="{FF2B5EF4-FFF2-40B4-BE49-F238E27FC236}">
                  <a16:creationId xmlns:a16="http://schemas.microsoft.com/office/drawing/2014/main" id="{D1F1AB03-AAB2-4373-8A65-7B6A6EC3B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1943" y="3265497"/>
              <a:ext cx="57150" cy="114300"/>
            </a:xfrm>
            <a:custGeom>
              <a:avLst/>
              <a:gdLst>
                <a:gd name="T0" fmla="*/ 18 w 36"/>
                <a:gd name="T1" fmla="*/ 18 h 72"/>
                <a:gd name="T2" fmla="*/ 4 w 36"/>
                <a:gd name="T3" fmla="*/ 45 h 72"/>
                <a:gd name="T4" fmla="*/ 0 w 36"/>
                <a:gd name="T5" fmla="*/ 67 h 72"/>
                <a:gd name="T6" fmla="*/ 4 w 36"/>
                <a:gd name="T7" fmla="*/ 72 h 72"/>
                <a:gd name="T8" fmla="*/ 13 w 36"/>
                <a:gd name="T9" fmla="*/ 67 h 72"/>
                <a:gd name="T10" fmla="*/ 22 w 36"/>
                <a:gd name="T11" fmla="*/ 54 h 72"/>
                <a:gd name="T12" fmla="*/ 32 w 36"/>
                <a:gd name="T13" fmla="*/ 27 h 72"/>
                <a:gd name="T14" fmla="*/ 36 w 36"/>
                <a:gd name="T15" fmla="*/ 9 h 72"/>
                <a:gd name="T16" fmla="*/ 36 w 36"/>
                <a:gd name="T17" fmla="*/ 4 h 72"/>
                <a:gd name="T18" fmla="*/ 32 w 36"/>
                <a:gd name="T19" fmla="*/ 0 h 72"/>
                <a:gd name="T20" fmla="*/ 27 w 36"/>
                <a:gd name="T21" fmla="*/ 4 h 72"/>
                <a:gd name="T22" fmla="*/ 18 w 36"/>
                <a:gd name="T23" fmla="*/ 18 h 72"/>
                <a:gd name="T24" fmla="*/ 18 w 36"/>
                <a:gd name="T25" fmla="*/ 18 h 72"/>
                <a:gd name="T26" fmla="*/ 18 w 36"/>
                <a:gd name="T27" fmla="*/ 1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72">
                  <a:moveTo>
                    <a:pt x="18" y="18"/>
                  </a:moveTo>
                  <a:lnTo>
                    <a:pt x="4" y="45"/>
                  </a:lnTo>
                  <a:lnTo>
                    <a:pt x="0" y="67"/>
                  </a:lnTo>
                  <a:lnTo>
                    <a:pt x="4" y="72"/>
                  </a:lnTo>
                  <a:lnTo>
                    <a:pt x="13" y="67"/>
                  </a:lnTo>
                  <a:lnTo>
                    <a:pt x="22" y="54"/>
                  </a:lnTo>
                  <a:lnTo>
                    <a:pt x="32" y="27"/>
                  </a:lnTo>
                  <a:lnTo>
                    <a:pt x="36" y="9"/>
                  </a:lnTo>
                  <a:lnTo>
                    <a:pt x="36" y="4"/>
                  </a:lnTo>
                  <a:lnTo>
                    <a:pt x="32" y="0"/>
                  </a:lnTo>
                  <a:lnTo>
                    <a:pt x="27" y="4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1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7" name="Freeform 148">
              <a:extLst>
                <a:ext uri="{FF2B5EF4-FFF2-40B4-BE49-F238E27FC236}">
                  <a16:creationId xmlns:a16="http://schemas.microsoft.com/office/drawing/2014/main" id="{01F99010-211D-422A-9CC9-BD3392C919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57" y="3265495"/>
              <a:ext cx="309561" cy="258764"/>
            </a:xfrm>
            <a:custGeom>
              <a:avLst/>
              <a:gdLst>
                <a:gd name="T0" fmla="*/ 73 w 195"/>
                <a:gd name="T1" fmla="*/ 9 h 163"/>
                <a:gd name="T2" fmla="*/ 68 w 195"/>
                <a:gd name="T3" fmla="*/ 13 h 163"/>
                <a:gd name="T4" fmla="*/ 59 w 195"/>
                <a:gd name="T5" fmla="*/ 13 h 163"/>
                <a:gd name="T6" fmla="*/ 50 w 195"/>
                <a:gd name="T7" fmla="*/ 13 h 163"/>
                <a:gd name="T8" fmla="*/ 41 w 195"/>
                <a:gd name="T9" fmla="*/ 18 h 163"/>
                <a:gd name="T10" fmla="*/ 32 w 195"/>
                <a:gd name="T11" fmla="*/ 27 h 163"/>
                <a:gd name="T12" fmla="*/ 32 w 195"/>
                <a:gd name="T13" fmla="*/ 31 h 163"/>
                <a:gd name="T14" fmla="*/ 32 w 195"/>
                <a:gd name="T15" fmla="*/ 40 h 163"/>
                <a:gd name="T16" fmla="*/ 23 w 195"/>
                <a:gd name="T17" fmla="*/ 45 h 163"/>
                <a:gd name="T18" fmla="*/ 9 w 195"/>
                <a:gd name="T19" fmla="*/ 54 h 163"/>
                <a:gd name="T20" fmla="*/ 5 w 195"/>
                <a:gd name="T21" fmla="*/ 63 h 163"/>
                <a:gd name="T22" fmla="*/ 0 w 195"/>
                <a:gd name="T23" fmla="*/ 77 h 163"/>
                <a:gd name="T24" fmla="*/ 0 w 195"/>
                <a:gd name="T25" fmla="*/ 90 h 163"/>
                <a:gd name="T26" fmla="*/ 5 w 195"/>
                <a:gd name="T27" fmla="*/ 104 h 163"/>
                <a:gd name="T28" fmla="*/ 9 w 195"/>
                <a:gd name="T29" fmla="*/ 117 h 163"/>
                <a:gd name="T30" fmla="*/ 9 w 195"/>
                <a:gd name="T31" fmla="*/ 131 h 163"/>
                <a:gd name="T32" fmla="*/ 9 w 195"/>
                <a:gd name="T33" fmla="*/ 135 h 163"/>
                <a:gd name="T34" fmla="*/ 14 w 195"/>
                <a:gd name="T35" fmla="*/ 135 h 163"/>
                <a:gd name="T36" fmla="*/ 28 w 195"/>
                <a:gd name="T37" fmla="*/ 135 h 163"/>
                <a:gd name="T38" fmla="*/ 41 w 195"/>
                <a:gd name="T39" fmla="*/ 135 h 163"/>
                <a:gd name="T40" fmla="*/ 50 w 195"/>
                <a:gd name="T41" fmla="*/ 126 h 163"/>
                <a:gd name="T42" fmla="*/ 59 w 195"/>
                <a:gd name="T43" fmla="*/ 122 h 163"/>
                <a:gd name="T44" fmla="*/ 73 w 195"/>
                <a:gd name="T45" fmla="*/ 122 h 163"/>
                <a:gd name="T46" fmla="*/ 91 w 195"/>
                <a:gd name="T47" fmla="*/ 126 h 163"/>
                <a:gd name="T48" fmla="*/ 114 w 195"/>
                <a:gd name="T49" fmla="*/ 145 h 163"/>
                <a:gd name="T50" fmla="*/ 132 w 195"/>
                <a:gd name="T51" fmla="*/ 158 h 163"/>
                <a:gd name="T52" fmla="*/ 150 w 195"/>
                <a:gd name="T53" fmla="*/ 163 h 163"/>
                <a:gd name="T54" fmla="*/ 168 w 195"/>
                <a:gd name="T55" fmla="*/ 158 h 163"/>
                <a:gd name="T56" fmla="*/ 177 w 195"/>
                <a:gd name="T57" fmla="*/ 149 h 163"/>
                <a:gd name="T58" fmla="*/ 177 w 195"/>
                <a:gd name="T59" fmla="*/ 145 h 163"/>
                <a:gd name="T60" fmla="*/ 182 w 195"/>
                <a:gd name="T61" fmla="*/ 135 h 163"/>
                <a:gd name="T62" fmla="*/ 186 w 195"/>
                <a:gd name="T63" fmla="*/ 131 h 163"/>
                <a:gd name="T64" fmla="*/ 195 w 195"/>
                <a:gd name="T65" fmla="*/ 122 h 163"/>
                <a:gd name="T66" fmla="*/ 195 w 195"/>
                <a:gd name="T67" fmla="*/ 113 h 163"/>
                <a:gd name="T68" fmla="*/ 195 w 195"/>
                <a:gd name="T69" fmla="*/ 99 h 163"/>
                <a:gd name="T70" fmla="*/ 191 w 195"/>
                <a:gd name="T71" fmla="*/ 81 h 163"/>
                <a:gd name="T72" fmla="*/ 182 w 195"/>
                <a:gd name="T73" fmla="*/ 67 h 163"/>
                <a:gd name="T74" fmla="*/ 177 w 195"/>
                <a:gd name="T75" fmla="*/ 58 h 163"/>
                <a:gd name="T76" fmla="*/ 173 w 195"/>
                <a:gd name="T77" fmla="*/ 54 h 163"/>
                <a:gd name="T78" fmla="*/ 168 w 195"/>
                <a:gd name="T79" fmla="*/ 49 h 163"/>
                <a:gd name="T80" fmla="*/ 159 w 195"/>
                <a:gd name="T81" fmla="*/ 40 h 163"/>
                <a:gd name="T82" fmla="*/ 145 w 195"/>
                <a:gd name="T83" fmla="*/ 31 h 163"/>
                <a:gd name="T84" fmla="*/ 141 w 195"/>
                <a:gd name="T85" fmla="*/ 18 h 163"/>
                <a:gd name="T86" fmla="*/ 132 w 195"/>
                <a:gd name="T87" fmla="*/ 4 h 163"/>
                <a:gd name="T88" fmla="*/ 127 w 195"/>
                <a:gd name="T89" fmla="*/ 0 h 163"/>
                <a:gd name="T90" fmla="*/ 123 w 195"/>
                <a:gd name="T91" fmla="*/ 4 h 163"/>
                <a:gd name="T92" fmla="*/ 123 w 195"/>
                <a:gd name="T93" fmla="*/ 13 h 163"/>
                <a:gd name="T94" fmla="*/ 118 w 195"/>
                <a:gd name="T95" fmla="*/ 22 h 163"/>
                <a:gd name="T96" fmla="*/ 114 w 195"/>
                <a:gd name="T97" fmla="*/ 27 h 163"/>
                <a:gd name="T98" fmla="*/ 105 w 195"/>
                <a:gd name="T99" fmla="*/ 22 h 163"/>
                <a:gd name="T100" fmla="*/ 105 w 195"/>
                <a:gd name="T101" fmla="*/ 9 h 163"/>
                <a:gd name="T102" fmla="*/ 100 w 195"/>
                <a:gd name="T103" fmla="*/ 0 h 163"/>
                <a:gd name="T104" fmla="*/ 91 w 195"/>
                <a:gd name="T105" fmla="*/ 0 h 163"/>
                <a:gd name="T106" fmla="*/ 77 w 195"/>
                <a:gd name="T107" fmla="*/ 0 h 163"/>
                <a:gd name="T108" fmla="*/ 73 w 195"/>
                <a:gd name="T109" fmla="*/ 9 h 163"/>
                <a:gd name="T110" fmla="*/ 73 w 195"/>
                <a:gd name="T111" fmla="*/ 9 h 163"/>
                <a:gd name="T112" fmla="*/ 73 w 195"/>
                <a:gd name="T113" fmla="*/ 9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95" h="163">
                  <a:moveTo>
                    <a:pt x="73" y="9"/>
                  </a:moveTo>
                  <a:lnTo>
                    <a:pt x="68" y="13"/>
                  </a:lnTo>
                  <a:lnTo>
                    <a:pt x="59" y="13"/>
                  </a:lnTo>
                  <a:lnTo>
                    <a:pt x="50" y="13"/>
                  </a:lnTo>
                  <a:lnTo>
                    <a:pt x="41" y="18"/>
                  </a:lnTo>
                  <a:lnTo>
                    <a:pt x="32" y="27"/>
                  </a:lnTo>
                  <a:lnTo>
                    <a:pt x="32" y="31"/>
                  </a:lnTo>
                  <a:lnTo>
                    <a:pt x="32" y="40"/>
                  </a:lnTo>
                  <a:lnTo>
                    <a:pt x="23" y="45"/>
                  </a:lnTo>
                  <a:lnTo>
                    <a:pt x="9" y="54"/>
                  </a:lnTo>
                  <a:lnTo>
                    <a:pt x="5" y="63"/>
                  </a:lnTo>
                  <a:lnTo>
                    <a:pt x="0" y="77"/>
                  </a:lnTo>
                  <a:lnTo>
                    <a:pt x="0" y="90"/>
                  </a:lnTo>
                  <a:lnTo>
                    <a:pt x="5" y="104"/>
                  </a:lnTo>
                  <a:lnTo>
                    <a:pt x="9" y="117"/>
                  </a:lnTo>
                  <a:lnTo>
                    <a:pt x="9" y="131"/>
                  </a:lnTo>
                  <a:lnTo>
                    <a:pt x="9" y="135"/>
                  </a:lnTo>
                  <a:lnTo>
                    <a:pt x="14" y="135"/>
                  </a:lnTo>
                  <a:lnTo>
                    <a:pt x="28" y="135"/>
                  </a:lnTo>
                  <a:lnTo>
                    <a:pt x="41" y="135"/>
                  </a:lnTo>
                  <a:lnTo>
                    <a:pt x="50" y="126"/>
                  </a:lnTo>
                  <a:lnTo>
                    <a:pt x="59" y="122"/>
                  </a:lnTo>
                  <a:lnTo>
                    <a:pt x="73" y="122"/>
                  </a:lnTo>
                  <a:lnTo>
                    <a:pt x="91" y="126"/>
                  </a:lnTo>
                  <a:lnTo>
                    <a:pt x="114" y="145"/>
                  </a:lnTo>
                  <a:lnTo>
                    <a:pt x="132" y="158"/>
                  </a:lnTo>
                  <a:lnTo>
                    <a:pt x="150" y="163"/>
                  </a:lnTo>
                  <a:lnTo>
                    <a:pt x="168" y="158"/>
                  </a:lnTo>
                  <a:lnTo>
                    <a:pt x="177" y="149"/>
                  </a:lnTo>
                  <a:lnTo>
                    <a:pt x="177" y="145"/>
                  </a:lnTo>
                  <a:lnTo>
                    <a:pt x="182" y="135"/>
                  </a:lnTo>
                  <a:lnTo>
                    <a:pt x="186" y="131"/>
                  </a:lnTo>
                  <a:lnTo>
                    <a:pt x="195" y="122"/>
                  </a:lnTo>
                  <a:lnTo>
                    <a:pt x="195" y="113"/>
                  </a:lnTo>
                  <a:lnTo>
                    <a:pt x="195" y="99"/>
                  </a:lnTo>
                  <a:lnTo>
                    <a:pt x="191" y="81"/>
                  </a:lnTo>
                  <a:lnTo>
                    <a:pt x="182" y="67"/>
                  </a:lnTo>
                  <a:lnTo>
                    <a:pt x="177" y="58"/>
                  </a:lnTo>
                  <a:lnTo>
                    <a:pt x="173" y="54"/>
                  </a:lnTo>
                  <a:lnTo>
                    <a:pt x="168" y="49"/>
                  </a:lnTo>
                  <a:lnTo>
                    <a:pt x="159" y="40"/>
                  </a:lnTo>
                  <a:lnTo>
                    <a:pt x="145" y="31"/>
                  </a:lnTo>
                  <a:lnTo>
                    <a:pt x="141" y="18"/>
                  </a:lnTo>
                  <a:lnTo>
                    <a:pt x="132" y="4"/>
                  </a:lnTo>
                  <a:lnTo>
                    <a:pt x="127" y="0"/>
                  </a:lnTo>
                  <a:lnTo>
                    <a:pt x="123" y="4"/>
                  </a:lnTo>
                  <a:lnTo>
                    <a:pt x="123" y="13"/>
                  </a:lnTo>
                  <a:lnTo>
                    <a:pt x="118" y="22"/>
                  </a:lnTo>
                  <a:lnTo>
                    <a:pt x="114" y="27"/>
                  </a:lnTo>
                  <a:lnTo>
                    <a:pt x="105" y="22"/>
                  </a:lnTo>
                  <a:lnTo>
                    <a:pt x="105" y="9"/>
                  </a:lnTo>
                  <a:lnTo>
                    <a:pt x="100" y="0"/>
                  </a:lnTo>
                  <a:lnTo>
                    <a:pt x="91" y="0"/>
                  </a:lnTo>
                  <a:lnTo>
                    <a:pt x="77" y="0"/>
                  </a:lnTo>
                  <a:lnTo>
                    <a:pt x="73" y="9"/>
                  </a:lnTo>
                  <a:lnTo>
                    <a:pt x="73" y="9"/>
                  </a:lnTo>
                  <a:lnTo>
                    <a:pt x="73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8" name="Freeform 150">
              <a:extLst>
                <a:ext uri="{FF2B5EF4-FFF2-40B4-BE49-F238E27FC236}">
                  <a16:creationId xmlns:a16="http://schemas.microsoft.com/office/drawing/2014/main" id="{FB5ECACD-8FF8-4236-B51B-449B93B0C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3950" y="3552825"/>
              <a:ext cx="22225" cy="20638"/>
            </a:xfrm>
            <a:custGeom>
              <a:avLst/>
              <a:gdLst>
                <a:gd name="T0" fmla="*/ 0 w 14"/>
                <a:gd name="T1" fmla="*/ 4 h 13"/>
                <a:gd name="T2" fmla="*/ 9 w 14"/>
                <a:gd name="T3" fmla="*/ 13 h 13"/>
                <a:gd name="T4" fmla="*/ 14 w 14"/>
                <a:gd name="T5" fmla="*/ 13 h 13"/>
                <a:gd name="T6" fmla="*/ 14 w 14"/>
                <a:gd name="T7" fmla="*/ 9 h 13"/>
                <a:gd name="T8" fmla="*/ 5 w 14"/>
                <a:gd name="T9" fmla="*/ 0 h 13"/>
                <a:gd name="T10" fmla="*/ 0 w 14"/>
                <a:gd name="T11" fmla="*/ 0 h 13"/>
                <a:gd name="T12" fmla="*/ 0 w 14"/>
                <a:gd name="T13" fmla="*/ 4 h 13"/>
                <a:gd name="T14" fmla="*/ 0 w 14"/>
                <a:gd name="T15" fmla="*/ 4 h 13"/>
                <a:gd name="T16" fmla="*/ 0 w 14"/>
                <a:gd name="T17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3">
                  <a:moveTo>
                    <a:pt x="0" y="4"/>
                  </a:moveTo>
                  <a:lnTo>
                    <a:pt x="9" y="13"/>
                  </a:lnTo>
                  <a:lnTo>
                    <a:pt x="14" y="13"/>
                  </a:lnTo>
                  <a:lnTo>
                    <a:pt x="14" y="9"/>
                  </a:lnTo>
                  <a:lnTo>
                    <a:pt x="5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14B293F8-1633-45D8-BEFA-EAFA7B4F2BB0}"/>
              </a:ext>
            </a:extLst>
          </p:cNvPr>
          <p:cNvCxnSpPr/>
          <p:nvPr/>
        </p:nvCxnSpPr>
        <p:spPr>
          <a:xfrm>
            <a:off x="7841948" y="2015573"/>
            <a:ext cx="0" cy="81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Равнобедренный треугольник 20">
            <a:extLst>
              <a:ext uri="{FF2B5EF4-FFF2-40B4-BE49-F238E27FC236}">
                <a16:creationId xmlns:a16="http://schemas.microsoft.com/office/drawing/2014/main" id="{A8DCF8F6-6393-4CC7-A8A0-46189D59AC6E}"/>
              </a:ext>
            </a:extLst>
          </p:cNvPr>
          <p:cNvSpPr/>
          <p:nvPr/>
        </p:nvSpPr>
        <p:spPr>
          <a:xfrm rot="5400000">
            <a:off x="7838155" y="2027910"/>
            <a:ext cx="498869" cy="46573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17EE7930-C8BB-4BC4-872B-D47CA705A846}"/>
              </a:ext>
            </a:extLst>
          </p:cNvPr>
          <p:cNvCxnSpPr/>
          <p:nvPr/>
        </p:nvCxnSpPr>
        <p:spPr>
          <a:xfrm>
            <a:off x="8789938" y="2275189"/>
            <a:ext cx="0" cy="81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Равнобедренный треугольник 22">
            <a:extLst>
              <a:ext uri="{FF2B5EF4-FFF2-40B4-BE49-F238E27FC236}">
                <a16:creationId xmlns:a16="http://schemas.microsoft.com/office/drawing/2014/main" id="{B6C674FB-CB30-4770-8B33-945D067C8B62}"/>
              </a:ext>
            </a:extLst>
          </p:cNvPr>
          <p:cNvSpPr/>
          <p:nvPr/>
        </p:nvSpPr>
        <p:spPr>
          <a:xfrm rot="5400000">
            <a:off x="8786145" y="2287526"/>
            <a:ext cx="498869" cy="46573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319CD0EC-02AE-4755-A06C-968A6B627CDB}"/>
              </a:ext>
            </a:extLst>
          </p:cNvPr>
          <p:cNvCxnSpPr/>
          <p:nvPr/>
        </p:nvCxnSpPr>
        <p:spPr>
          <a:xfrm>
            <a:off x="9657689" y="2079000"/>
            <a:ext cx="0" cy="81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авнобедренный треугольник 24">
            <a:extLst>
              <a:ext uri="{FF2B5EF4-FFF2-40B4-BE49-F238E27FC236}">
                <a16:creationId xmlns:a16="http://schemas.microsoft.com/office/drawing/2014/main" id="{DE28F40F-E34A-4105-8615-39F83E62A12D}"/>
              </a:ext>
            </a:extLst>
          </p:cNvPr>
          <p:cNvSpPr/>
          <p:nvPr/>
        </p:nvSpPr>
        <p:spPr>
          <a:xfrm rot="5400000">
            <a:off x="9653896" y="2091337"/>
            <a:ext cx="498869" cy="46573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B0989BC2-1C42-418C-A08D-96DCE2570591}"/>
              </a:ext>
            </a:extLst>
          </p:cNvPr>
          <p:cNvCxnSpPr/>
          <p:nvPr/>
        </p:nvCxnSpPr>
        <p:spPr>
          <a:xfrm>
            <a:off x="7282491" y="2218230"/>
            <a:ext cx="0" cy="81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Равнобедренный треугольник 26">
            <a:extLst>
              <a:ext uri="{FF2B5EF4-FFF2-40B4-BE49-F238E27FC236}">
                <a16:creationId xmlns:a16="http://schemas.microsoft.com/office/drawing/2014/main" id="{BC9C3B52-CCEC-4A83-90D2-814D5ED67FEF}"/>
              </a:ext>
            </a:extLst>
          </p:cNvPr>
          <p:cNvSpPr/>
          <p:nvPr/>
        </p:nvSpPr>
        <p:spPr>
          <a:xfrm rot="5400000">
            <a:off x="7278698" y="2230567"/>
            <a:ext cx="498869" cy="46573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40266D8B-103D-4FB0-A3CE-290D9234F67C}"/>
              </a:ext>
            </a:extLst>
          </p:cNvPr>
          <p:cNvCxnSpPr/>
          <p:nvPr/>
        </p:nvCxnSpPr>
        <p:spPr>
          <a:xfrm>
            <a:off x="7597491" y="2304000"/>
            <a:ext cx="0" cy="81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Равнобедренный треугольник 28">
            <a:extLst>
              <a:ext uri="{FF2B5EF4-FFF2-40B4-BE49-F238E27FC236}">
                <a16:creationId xmlns:a16="http://schemas.microsoft.com/office/drawing/2014/main" id="{99B0721E-29D8-473D-B4F8-DC08BC45C6B5}"/>
              </a:ext>
            </a:extLst>
          </p:cNvPr>
          <p:cNvSpPr/>
          <p:nvPr/>
        </p:nvSpPr>
        <p:spPr>
          <a:xfrm rot="5400000">
            <a:off x="7593698" y="2316337"/>
            <a:ext cx="498869" cy="46573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747EBDB6-0381-46A6-8771-D1344A548A7D}"/>
              </a:ext>
            </a:extLst>
          </p:cNvPr>
          <p:cNvCxnSpPr/>
          <p:nvPr/>
        </p:nvCxnSpPr>
        <p:spPr>
          <a:xfrm>
            <a:off x="8256000" y="2128230"/>
            <a:ext cx="0" cy="81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Равнобедренный треугольник 30">
            <a:extLst>
              <a:ext uri="{FF2B5EF4-FFF2-40B4-BE49-F238E27FC236}">
                <a16:creationId xmlns:a16="http://schemas.microsoft.com/office/drawing/2014/main" id="{0D8CACA6-80B6-47FF-A4BB-C3046D690F08}"/>
              </a:ext>
            </a:extLst>
          </p:cNvPr>
          <p:cNvSpPr/>
          <p:nvPr/>
        </p:nvSpPr>
        <p:spPr>
          <a:xfrm rot="5400000">
            <a:off x="8252207" y="2140567"/>
            <a:ext cx="498869" cy="46573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" name="Прямая соединительная линия 25">
            <a:extLst>
              <a:ext uri="{FF2B5EF4-FFF2-40B4-BE49-F238E27FC236}">
                <a16:creationId xmlns:a16="http://schemas.microsoft.com/office/drawing/2014/main" id="{7C237625-951A-F6DD-FB5D-4CF6A26E5F1D}"/>
              </a:ext>
            </a:extLst>
          </p:cNvPr>
          <p:cNvCxnSpPr/>
          <p:nvPr/>
        </p:nvCxnSpPr>
        <p:spPr>
          <a:xfrm>
            <a:off x="3954783" y="2802068"/>
            <a:ext cx="0" cy="81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Равнобедренный треугольник 26">
            <a:extLst>
              <a:ext uri="{FF2B5EF4-FFF2-40B4-BE49-F238E27FC236}">
                <a16:creationId xmlns:a16="http://schemas.microsoft.com/office/drawing/2014/main" id="{5A9AA7A3-3A6F-B536-97B7-C8B00F975575}"/>
              </a:ext>
            </a:extLst>
          </p:cNvPr>
          <p:cNvSpPr/>
          <p:nvPr/>
        </p:nvSpPr>
        <p:spPr>
          <a:xfrm rot="5400000">
            <a:off x="3950990" y="2814405"/>
            <a:ext cx="498869" cy="46573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32" name="Прямая соединительная линия 25">
            <a:extLst>
              <a:ext uri="{FF2B5EF4-FFF2-40B4-BE49-F238E27FC236}">
                <a16:creationId xmlns:a16="http://schemas.microsoft.com/office/drawing/2014/main" id="{F0A5CB03-6634-ACBB-7666-252851D5C510}"/>
              </a:ext>
            </a:extLst>
          </p:cNvPr>
          <p:cNvCxnSpPr/>
          <p:nvPr/>
        </p:nvCxnSpPr>
        <p:spPr>
          <a:xfrm>
            <a:off x="5932485" y="2393994"/>
            <a:ext cx="0" cy="81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Равнобедренный треугольник 26">
            <a:extLst>
              <a:ext uri="{FF2B5EF4-FFF2-40B4-BE49-F238E27FC236}">
                <a16:creationId xmlns:a16="http://schemas.microsoft.com/office/drawing/2014/main" id="{4AC626B3-E027-4719-BB71-99798C92016A}"/>
              </a:ext>
            </a:extLst>
          </p:cNvPr>
          <p:cNvSpPr/>
          <p:nvPr/>
        </p:nvSpPr>
        <p:spPr>
          <a:xfrm rot="5400000">
            <a:off x="5928692" y="2406331"/>
            <a:ext cx="498869" cy="46573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34" name="Прямая соединительная линия 25">
            <a:extLst>
              <a:ext uri="{FF2B5EF4-FFF2-40B4-BE49-F238E27FC236}">
                <a16:creationId xmlns:a16="http://schemas.microsoft.com/office/drawing/2014/main" id="{3822F6E2-FDDB-6789-68F0-675550BB30D2}"/>
              </a:ext>
            </a:extLst>
          </p:cNvPr>
          <p:cNvCxnSpPr/>
          <p:nvPr/>
        </p:nvCxnSpPr>
        <p:spPr>
          <a:xfrm>
            <a:off x="6509228" y="2489295"/>
            <a:ext cx="0" cy="81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Равнобедренный треугольник 26">
            <a:extLst>
              <a:ext uri="{FF2B5EF4-FFF2-40B4-BE49-F238E27FC236}">
                <a16:creationId xmlns:a16="http://schemas.microsoft.com/office/drawing/2014/main" id="{435DF248-5C89-EF33-48DC-1F3B09757462}"/>
              </a:ext>
            </a:extLst>
          </p:cNvPr>
          <p:cNvSpPr/>
          <p:nvPr/>
        </p:nvSpPr>
        <p:spPr>
          <a:xfrm rot="5400000">
            <a:off x="6505435" y="2501632"/>
            <a:ext cx="498869" cy="46573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36" name="Прямая соединительная линия 25">
            <a:extLst>
              <a:ext uri="{FF2B5EF4-FFF2-40B4-BE49-F238E27FC236}">
                <a16:creationId xmlns:a16="http://schemas.microsoft.com/office/drawing/2014/main" id="{6C51A2F2-2086-FC5A-F017-99CDD21EB219}"/>
              </a:ext>
            </a:extLst>
          </p:cNvPr>
          <p:cNvCxnSpPr/>
          <p:nvPr/>
        </p:nvCxnSpPr>
        <p:spPr>
          <a:xfrm>
            <a:off x="8150241" y="2640339"/>
            <a:ext cx="0" cy="81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Равнобедренный треугольник 26">
            <a:extLst>
              <a:ext uri="{FF2B5EF4-FFF2-40B4-BE49-F238E27FC236}">
                <a16:creationId xmlns:a16="http://schemas.microsoft.com/office/drawing/2014/main" id="{68C13CEE-D05F-73F1-6AEB-ABF32BA775A3}"/>
              </a:ext>
            </a:extLst>
          </p:cNvPr>
          <p:cNvSpPr/>
          <p:nvPr/>
        </p:nvSpPr>
        <p:spPr>
          <a:xfrm rot="5400000">
            <a:off x="8146448" y="2652676"/>
            <a:ext cx="498869" cy="465735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8703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Маркетплей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90F0F"/>
      </a:accent1>
      <a:accent2>
        <a:srgbClr val="F25050"/>
      </a:accent2>
      <a:accent3>
        <a:srgbClr val="BF875D"/>
      </a:accent3>
      <a:accent4>
        <a:srgbClr val="D9CB89"/>
      </a:accent4>
      <a:accent5>
        <a:srgbClr val="F2B6A0"/>
      </a:accent5>
      <a:accent6>
        <a:srgbClr val="FFE89A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485</Words>
  <Application>Microsoft Macintosh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Wingdings</vt:lpstr>
      <vt:lpstr>Тема Office</vt:lpstr>
      <vt:lpstr>PowerPoint Presentation</vt:lpstr>
      <vt:lpstr>Обзор компании</vt:lpstr>
      <vt:lpstr>PowerPoint Presentation</vt:lpstr>
      <vt:lpstr>Деятельность банка</vt:lpstr>
      <vt:lpstr>Награды</vt:lpstr>
      <vt:lpstr>Видение и стратегические цели на 2023 год</vt:lpstr>
      <vt:lpstr>Интересные факты</vt:lpstr>
      <vt:lpstr>Показатели деятельности</vt:lpstr>
      <vt:lpstr>География банка</vt:lpstr>
      <vt:lpstr>СПАСИБО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Юрий Козырев</dc:creator>
  <cp:lastModifiedBy>Матвей Ходосевич Александрович</cp:lastModifiedBy>
  <cp:revision>14</cp:revision>
  <dcterms:created xsi:type="dcterms:W3CDTF">2020-08-13T15:12:26Z</dcterms:created>
  <dcterms:modified xsi:type="dcterms:W3CDTF">2023-10-11T06:41:35Z</dcterms:modified>
</cp:coreProperties>
</file>

<file path=docProps/thumbnail.jpeg>
</file>